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0BADC1-D026-4273-A7B6-CF5EB2F628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900A85E-8B91-42AA-A9A8-17585416EE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39A04C6-43CE-44A0-ADDD-1BBCC54BA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A71B-EB6C-4371-A6EB-C6D6089D34CB}" type="datetimeFigureOut">
              <a:rPr lang="it-IT" smtClean="0"/>
              <a:t>01/07/2021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940C264-D651-4D85-9EAC-9104CDF5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DD35A7F-4431-4D19-BABD-0494CA1FD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EFD2A-B2FD-47AF-BC05-4892BD2E0C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1994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9BA7BB-BCBF-422D-930A-68CBD8A1F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D2DDA29-0283-494F-B61C-FC7D6667A8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12ACAA1-B414-4768-86A3-1189C7CF6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A71B-EB6C-4371-A6EB-C6D6089D34CB}" type="datetimeFigureOut">
              <a:rPr lang="it-IT" smtClean="0"/>
              <a:t>01/07/2021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76B04A0-1E35-45D3-8108-576E5A073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3A52C01-37B6-4511-ADBB-B82B537C7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EFD2A-B2FD-47AF-BC05-4892BD2E0C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1116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60A4F8D-A21A-4209-9C52-5B22BD0EA5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0527BB7-878E-4B77-915A-C36C1A3371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3CC3DCA-481B-4C7D-8515-8C66CDEA5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A71B-EB6C-4371-A6EB-C6D6089D34CB}" type="datetimeFigureOut">
              <a:rPr lang="it-IT" smtClean="0"/>
              <a:t>01/07/2021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CE3B809-441B-4740-AAA7-90E3218A9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2901936-506C-4989-83F9-62843A676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EFD2A-B2FD-47AF-BC05-4892BD2E0C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1547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5D2636-8D37-4C48-B813-67F039F42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863255-C7CB-4924-B759-E11566BB7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1F1C293-94A2-4BAD-9E12-32D2DC67F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A71B-EB6C-4371-A6EB-C6D6089D34CB}" type="datetimeFigureOut">
              <a:rPr lang="it-IT" smtClean="0"/>
              <a:t>01/07/2021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C38A9C7-71FC-4CF2-B525-63BB7C7C5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0D6D7C-0080-48BA-9358-AF847C8ED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EFD2A-B2FD-47AF-BC05-4892BD2E0C7B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958174E8-3573-4BBB-ACB8-AE104300858C}"/>
              </a:ext>
            </a:extLst>
          </p:cNvPr>
          <p:cNvSpPr/>
          <p:nvPr userDrawn="1"/>
        </p:nvSpPr>
        <p:spPr>
          <a:xfrm>
            <a:off x="11353800" y="6176963"/>
            <a:ext cx="546265" cy="544512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34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ACB8A9-AABF-4864-9788-0833905AC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3C83225-358D-4887-B6BB-7349B2A47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DA8E94A-9389-4EC0-9BBD-BC3A458C3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A71B-EB6C-4371-A6EB-C6D6089D34CB}" type="datetimeFigureOut">
              <a:rPr lang="it-IT" smtClean="0"/>
              <a:t>01/07/2021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ADC8EC-CCF9-4CBD-8DD3-CCDA03CCA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D0E59BD-6172-4817-867F-CADAED30C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EFD2A-B2FD-47AF-BC05-4892BD2E0C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6342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3EB5EA-B788-42AA-B481-697DCA781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8150AF-4025-4BAD-8B10-3D902A05B6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D27CE2C-6BDF-46A4-9924-F11ACA58D7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8F0C6B8-4B51-442F-A461-39EE1D138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A71B-EB6C-4371-A6EB-C6D6089D34CB}" type="datetimeFigureOut">
              <a:rPr lang="it-IT" smtClean="0"/>
              <a:t>01/07/2021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8DA7288-905A-429A-B3D0-A799C9DD0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1F58565-E493-4702-AFD7-85F63B3F6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EFD2A-B2FD-47AF-BC05-4892BD2E0C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3786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5452C4-1DAD-4FD5-846A-52E7F9F79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E6D4006-F5BD-4CCE-8048-558BA312F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3F62BEB-DE91-4DF1-B999-75C7EFB19F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EE18F3F-0725-4D65-B5F7-DF6A1CA9A4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73747B1-A415-4C58-BFB5-78B56E096E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E0A5EC5-148A-44F8-9853-154DC4E52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A71B-EB6C-4371-A6EB-C6D6089D34CB}" type="datetimeFigureOut">
              <a:rPr lang="it-IT" smtClean="0"/>
              <a:t>01/07/2021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F406EC5-AA17-48DB-BB1F-91C2784A5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75A50C2-7A12-4DA1-81CF-0DA9316DA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EFD2A-B2FD-47AF-BC05-4892BD2E0C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25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B62344-CB76-4171-9504-B871DA277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972A8CA-97C7-4D34-9BC5-B01E0D132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A71B-EB6C-4371-A6EB-C6D6089D34CB}" type="datetimeFigureOut">
              <a:rPr lang="it-IT" smtClean="0"/>
              <a:t>01/07/2021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A6E8322-4F64-4264-9CD5-3E27A8B3E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587A554-117C-4E63-A5B2-A1FBFD573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EFD2A-B2FD-47AF-BC05-4892BD2E0C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2975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FB6AD37-D9CB-4A83-BCAB-A7F0F5930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A71B-EB6C-4371-A6EB-C6D6089D34CB}" type="datetimeFigureOut">
              <a:rPr lang="it-IT" smtClean="0"/>
              <a:t>01/07/2021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EC50AE3-C2D8-4EC3-A2EC-3633DA6C3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ED53EC8-E591-46CF-ABCC-F898C7E4B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EFD2A-B2FD-47AF-BC05-4892BD2E0C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437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340A80-8E9D-41ED-9C3D-6FF064CBB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40F64A-1D6C-4DF9-8B41-5FC0327BE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B5CED5D-2B5E-44E7-B82A-03B4361D73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C3ED918-2203-4BFB-A623-84AF4B99D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A71B-EB6C-4371-A6EB-C6D6089D34CB}" type="datetimeFigureOut">
              <a:rPr lang="it-IT" smtClean="0"/>
              <a:t>01/07/2021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318AB89-4689-47A3-B6BF-FA23A7EEA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34570EF-12F6-4C10-8108-D8793A7F4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EFD2A-B2FD-47AF-BC05-4892BD2E0C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9231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1BC731-1D8A-47FF-86F6-BD2290723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4CC60DC-04DD-4279-AFB4-804109092D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A9EE728-6455-4F10-8FE8-92C6C3CB66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C7E4D29-9BD6-4266-B1B8-81B38D786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A71B-EB6C-4371-A6EB-C6D6089D34CB}" type="datetimeFigureOut">
              <a:rPr lang="it-IT" smtClean="0"/>
              <a:t>01/07/2021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F7633FA-2DBA-42D3-BEEF-E7618AFBD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A4D6A40-FAC0-4950-A9DF-284A6B140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EFD2A-B2FD-47AF-BC05-4892BD2E0C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3778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A0D6B77-45DF-4360-9E92-2C83D0493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3AA7955-9C21-4BBB-A57E-2AE52A59A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84A6954-DF9C-4230-B4E5-A0799C7BFF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1A71B-EB6C-4371-A6EB-C6D6089D34CB}" type="datetimeFigureOut">
              <a:rPr lang="it-IT" smtClean="0"/>
              <a:t>01/07/2021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9B29CC1-1F85-401E-97FB-16EB0B0297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3D2E5C-337F-4CB5-90BD-1A36AF9C9E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EFD2A-B2FD-47AF-BC05-4892BD2E0C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059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263B429E-A8B1-49C4-BD7D-F96643F93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144" y="402336"/>
            <a:ext cx="11362944" cy="2828544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>
                <a:latin typeface="Garamond" panose="02020404030301010803" pitchFamily="18" charset="0"/>
              </a:rPr>
              <a:t>I RIMEDI INDIVIDUALI A DISPOSIZIONE DEL CONSUMATORE PER I DANNI DA PRATICA COMMERCIALE SCORRETTA</a:t>
            </a:r>
            <a:br>
              <a:rPr lang="it-IT" sz="3800" dirty="0">
                <a:latin typeface="Garamond" panose="02020404030301010803" pitchFamily="18" charset="0"/>
              </a:rPr>
            </a:br>
            <a:endParaRPr lang="it-IT" sz="3800" dirty="0">
              <a:latin typeface="Garamond" panose="02020404030301010803" pitchFamily="18" charset="0"/>
            </a:endParaRP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80226239-5807-41E4-A70B-2F6A3F4B1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144" y="4937760"/>
            <a:ext cx="10963656" cy="1767840"/>
          </a:xfrm>
        </p:spPr>
        <p:txBody>
          <a:bodyPr/>
          <a:lstStyle/>
          <a:p>
            <a:pPr marL="0" lvl="0" indent="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it-IT" altLang="it-IT" b="1" dirty="0">
                <a:solidFill>
                  <a:prstClr val="black"/>
                </a:solidFill>
                <a:latin typeface="Garamond" panose="02020404030301010803" pitchFamily="18" charset="0"/>
              </a:rPr>
              <a:t>Avv. Pierluigi Cottafavi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it-IT" altLang="it-IT" dirty="0">
                <a:solidFill>
                  <a:prstClr val="black"/>
                </a:solidFill>
                <a:latin typeface="Garamond" panose="02020404030301010803" pitchFamily="18" charset="0"/>
              </a:rPr>
              <a:t>FTCC – Studio Legale Associato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it-IT" altLang="it-IT" cap="all" dirty="0">
                <a:solidFill>
                  <a:prstClr val="black"/>
                </a:solidFill>
                <a:latin typeface="Garamond" panose="02020404030301010803" pitchFamily="18" charset="0"/>
              </a:rPr>
              <a:t>AIPPI</a:t>
            </a:r>
            <a:r>
              <a:rPr lang="it-IT" altLang="it-IT" dirty="0">
                <a:solidFill>
                  <a:prstClr val="black"/>
                </a:solidFill>
                <a:latin typeface="Garamond" panose="02020404030301010803" pitchFamily="18" charset="0"/>
              </a:rPr>
              <a:t>, 7 luglio 2021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80560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B5E7F1-7BB2-459C-AF13-D04DD1953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184" y="195073"/>
            <a:ext cx="11533632" cy="938783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DIRETTIVA (UE) 2019/2161</a:t>
            </a:r>
            <a:endParaRPr lang="it-IT" sz="3600" b="1" dirty="0">
              <a:latin typeface="Garamond" panose="02020404030301010803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7E9FDE-60FA-458E-8F9A-02AADA4AE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184" y="1450848"/>
            <a:ext cx="11533632" cy="504202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sz="3400" dirty="0">
                <a:latin typeface="Garamond" panose="02020404030301010803" pitchFamily="18" charset="0"/>
              </a:rPr>
              <a:t>Considerando n. 16:</a:t>
            </a:r>
          </a:p>
          <a:p>
            <a:pPr marL="0" indent="0" algn="just">
              <a:buNone/>
            </a:pPr>
            <a:endParaRPr lang="it-IT" sz="1000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it-IT" sz="3400" dirty="0">
                <a:latin typeface="Garamond" panose="02020404030301010803" pitchFamily="18" charset="0"/>
              </a:rPr>
              <a:t>Gli Stati membri dovrebbero garantire la disponibilità di rimedi per i consumatori danneggiati da pratiche commerciali sleali per eliminare tutti gli effetti di tali pratiche scorrette. L’adozione di un quadro ben preciso per i rimedi individuali faciliterebbe l’esecuzione a livello privato. Il consumatore dovrebbe poter ottenere il risarcimento dei danni e, se pertinente, una riduzione del prezzo o la risoluzione del contratto, in modo proporzionato ed efficace. Agli Stati membri non dovrebbe essere impedito di mantenere o introdurre il diritto ad altri rimedi, come la riparazione o la sostituzione, per i consumatori danneggiati da pratiche commerciali sleali per garantire l’eliminazione totale degli effetti di tali pratiche. Agli Stati membri non dovrebbe essere impedito di stabilire le condizioni per l’applicazione e gli effetti dei rimedi per i consumatori. Nell’applicare tali rimedi si potrebbe tener conto, se del caso, della gravità e della natura della pratica commerciale sleale, del danno subito dal consumatore e di altre circostanze pertinenti, quali la condotta scorretta del professionista o l’inadempimento del contratto.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4540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B5E7F1-7BB2-459C-AF13-D04DD1953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568" y="207265"/>
            <a:ext cx="11521440" cy="1194815"/>
          </a:xfrm>
        </p:spPr>
        <p:txBody>
          <a:bodyPr>
            <a:noAutofit/>
          </a:bodyPr>
          <a:lstStyle/>
          <a:p>
            <a:pPr algn="ctr"/>
            <a:br>
              <a:rPr lang="it-IT" sz="3600" b="1" dirty="0">
                <a:latin typeface="Garamond" panose="02020404030301010803" pitchFamily="18" charset="0"/>
              </a:rPr>
            </a:br>
            <a:r>
              <a:rPr lang="it-IT" sz="3600" b="1" dirty="0">
                <a:latin typeface="Garamond" panose="02020404030301010803" pitchFamily="18" charset="0"/>
              </a:rPr>
              <a:t>DIRETTIVA (UE) 2019/2161</a:t>
            </a:r>
            <a:br>
              <a:rPr lang="it-IT" sz="3600" b="1" dirty="0">
                <a:latin typeface="Garamond" panose="02020404030301010803" pitchFamily="18" charset="0"/>
              </a:rPr>
            </a:br>
            <a:r>
              <a:rPr lang="it-IT" sz="3600" b="1" dirty="0">
                <a:latin typeface="Garamond" panose="02020404030301010803" pitchFamily="18" charset="0"/>
              </a:rPr>
              <a:t>ART. 3 n.5</a:t>
            </a:r>
            <a:br>
              <a:rPr lang="it-IT" sz="3600" b="1" dirty="0">
                <a:latin typeface="Garamond" panose="02020404030301010803" pitchFamily="18" charset="0"/>
              </a:rPr>
            </a:br>
            <a:endParaRPr lang="it-IT" sz="3600" b="1" dirty="0">
              <a:latin typeface="Garamond" panose="02020404030301010803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7E9FDE-60FA-458E-8F9A-02AADA4AE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568" y="1670304"/>
            <a:ext cx="11521440" cy="450665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>
                <a:latin typeface="Garamond" panose="02020404030301010803" pitchFamily="18" charset="0"/>
              </a:rPr>
              <a:t>Alla Direttiva 2005/29/CE è aggiunto il seguente articolo:</a:t>
            </a:r>
            <a:endParaRPr lang="it-IT" sz="800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it-IT" sz="900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it-IT" dirty="0">
                <a:latin typeface="Garamond" panose="02020404030301010803" pitchFamily="18" charset="0"/>
              </a:rPr>
              <a:t>Articolo 11bis:</a:t>
            </a:r>
          </a:p>
          <a:p>
            <a:pPr marL="0" indent="0" algn="ctr">
              <a:buNone/>
            </a:pPr>
            <a:r>
              <a:rPr lang="it-IT" b="1" dirty="0">
                <a:latin typeface="Garamond" panose="02020404030301010803" pitchFamily="18" charset="0"/>
              </a:rPr>
              <a:t>Rimedi</a:t>
            </a:r>
            <a:endParaRPr lang="it-IT" dirty="0">
              <a:latin typeface="Garamond" panose="02020404030301010803" pitchFamily="18" charset="0"/>
            </a:endParaRPr>
          </a:p>
          <a:p>
            <a:pPr marL="354013" indent="-354013" algn="just">
              <a:buFont typeface="+mj-lt"/>
              <a:buAutoNum type="arabicPeriod"/>
            </a:pPr>
            <a:r>
              <a:rPr lang="it-IT" dirty="0">
                <a:latin typeface="Garamond" panose="02020404030301010803" pitchFamily="18" charset="0"/>
              </a:rPr>
              <a:t>I consumatori lesi da pratiche commerciali sleali devono avere accesso a rimedi proporzionati ed effettivi, compresi il risarcimento del danno subito dal consumatore e, se pertinente, la riduzione del prezzo o la risoluzione del contratto. Gli Stati membri possono stabilire le condizioni per l’applicazione e gli effetti di tali rimedi. Gli Stati membri possono tener conto, se del caso, della gravità e della natura della pratica commerciale sleale, del danno subito dal consumatore e di altre circostanze pertinenti.</a:t>
            </a:r>
          </a:p>
          <a:p>
            <a:pPr marL="354013" indent="-354013" algn="just">
              <a:buFont typeface="+mj-lt"/>
              <a:buAutoNum type="arabicPeriod"/>
            </a:pPr>
            <a:endParaRPr lang="it-IT" sz="900" dirty="0">
              <a:latin typeface="Garamond" panose="02020404030301010803" pitchFamily="18" charset="0"/>
            </a:endParaRPr>
          </a:p>
          <a:p>
            <a:pPr marL="354013" indent="-354013" algn="just">
              <a:buFont typeface="+mj-lt"/>
              <a:buAutoNum type="arabicPeriod"/>
            </a:pPr>
            <a:r>
              <a:rPr lang="it-IT" dirty="0">
                <a:latin typeface="Garamond" panose="02020404030301010803" pitchFamily="18" charset="0"/>
              </a:rPr>
              <a:t>Detti rimedi non pregiudicano l’applicazione di altri rimedi a disposizione dei consumatori a norma del diritto dell’Unione o del diritto nazionale.»;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52527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73B308A4-CD67-47AB-A013-79CCCE705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184" y="152401"/>
            <a:ext cx="11558016" cy="896111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>
                <a:latin typeface="Garamond" panose="02020404030301010803" pitchFamily="18" charset="0"/>
              </a:rPr>
              <a:t>PRATICHE COMMERCIALI SCORRETTE</a:t>
            </a:r>
          </a:p>
        </p:txBody>
      </p:sp>
      <p:pic>
        <p:nvPicPr>
          <p:cNvPr id="7" name="Segnaposto contenuto 6">
            <a:extLst>
              <a:ext uri="{FF2B5EF4-FFF2-40B4-BE49-F238E27FC236}">
                <a16:creationId xmlns:a16="http://schemas.microsoft.com/office/drawing/2014/main" id="{77BBFD62-AACA-4E71-A03B-D3CDD7401C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3165" y="1207008"/>
            <a:ext cx="9510763" cy="5498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6021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346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Garamond</vt:lpstr>
      <vt:lpstr>Times New Roman</vt:lpstr>
      <vt:lpstr>Tema di Office</vt:lpstr>
      <vt:lpstr>I RIMEDI INDIVIDUALI A DISPOSIZIONE DEL CONSUMATORE PER I DANNI DA PRATICA COMMERCIALE SCORRETTA </vt:lpstr>
      <vt:lpstr>DIRETTIVA (UE) 2019/2161</vt:lpstr>
      <vt:lpstr> DIRETTIVA (UE) 2019/2161 ART. 3 n.5 </vt:lpstr>
      <vt:lpstr>PRATICHE COMMERCIALI SCORRETTE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Autore</dc:creator>
  <cp:lastModifiedBy>Autore</cp:lastModifiedBy>
  <cp:revision>13</cp:revision>
  <cp:lastPrinted>2021-07-01T10:21:42Z</cp:lastPrinted>
  <dcterms:created xsi:type="dcterms:W3CDTF">2021-03-09T11:53:24Z</dcterms:created>
  <dcterms:modified xsi:type="dcterms:W3CDTF">2021-07-01T10:24:14Z</dcterms:modified>
</cp:coreProperties>
</file>