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2.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704" r:id="rId2"/>
    <p:sldMasterId id="2147483738" r:id="rId3"/>
    <p:sldMasterId id="2147483816" r:id="rId4"/>
    <p:sldMasterId id="2147483830" r:id="rId5"/>
  </p:sldMasterIdLst>
  <p:notesMasterIdLst>
    <p:notesMasterId r:id="rId43"/>
  </p:notesMasterIdLst>
  <p:handoutMasterIdLst>
    <p:handoutMasterId r:id="rId44"/>
  </p:handoutMasterIdLst>
  <p:sldIdLst>
    <p:sldId id="343" r:id="rId6"/>
    <p:sldId id="341" r:id="rId7"/>
    <p:sldId id="345" r:id="rId8"/>
    <p:sldId id="270" r:id="rId9"/>
    <p:sldId id="275" r:id="rId10"/>
    <p:sldId id="276" r:id="rId11"/>
    <p:sldId id="277" r:id="rId12"/>
    <p:sldId id="303" r:id="rId13"/>
    <p:sldId id="305" r:id="rId14"/>
    <p:sldId id="307" r:id="rId15"/>
    <p:sldId id="304" r:id="rId16"/>
    <p:sldId id="278" r:id="rId17"/>
    <p:sldId id="306" r:id="rId18"/>
    <p:sldId id="344" r:id="rId19"/>
    <p:sldId id="279" r:id="rId20"/>
    <p:sldId id="280" r:id="rId21"/>
    <p:sldId id="308" r:id="rId22"/>
    <p:sldId id="309" r:id="rId23"/>
    <p:sldId id="355" r:id="rId24"/>
    <p:sldId id="349" r:id="rId25"/>
    <p:sldId id="313" r:id="rId26"/>
    <p:sldId id="282" r:id="rId27"/>
    <p:sldId id="283" r:id="rId28"/>
    <p:sldId id="351" r:id="rId29"/>
    <p:sldId id="352" r:id="rId30"/>
    <p:sldId id="353" r:id="rId31"/>
    <p:sldId id="354" r:id="rId32"/>
    <p:sldId id="284" r:id="rId33"/>
    <p:sldId id="292" r:id="rId34"/>
    <p:sldId id="293" r:id="rId35"/>
    <p:sldId id="350" r:id="rId36"/>
    <p:sldId id="294" r:id="rId37"/>
    <p:sldId id="356" r:id="rId38"/>
    <p:sldId id="357" r:id="rId39"/>
    <p:sldId id="358" r:id="rId40"/>
    <p:sldId id="359" r:id="rId41"/>
    <p:sldId id="291" r:id="rId42"/>
  </p:sldIdLst>
  <p:sldSz cx="12192000" cy="6858000"/>
  <p:notesSz cx="6858000" cy="9144000"/>
  <p:custDataLst>
    <p:tags r:id="rId45"/>
  </p:custDataLst>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00" autoAdjust="0"/>
    <p:restoredTop sz="93565" autoAdjust="0"/>
  </p:normalViewPr>
  <p:slideViewPr>
    <p:cSldViewPr snapToGrid="0">
      <p:cViewPr varScale="1">
        <p:scale>
          <a:sx n="152" d="100"/>
          <a:sy n="152" d="100"/>
        </p:scale>
        <p:origin x="180"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1" d="100"/>
          <a:sy n="91"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7330FE3-AF14-4EA6-B439-82B19AED6B2C}" type="datetime1">
              <a:rPr lang="it-IT" smtClean="0"/>
              <a:pPr rtl="0"/>
              <a:t>07/07/2021</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4A4F617-7A30-41D4-AB86-5D833C98E18B}" type="slidenum">
              <a:rPr lang="it-IT" smtClean="0"/>
              <a:pPr rtl="0"/>
              <a:t>‹N›</a:t>
            </a:fld>
            <a:endParaRPr lang="it-IT"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74A9B-56E0-42C1-BE79-BCD08B6E4F9E}" type="datetime1">
              <a:rPr lang="it-IT" smtClean="0"/>
              <a:pPr/>
              <a:t>07/07/2021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B9A179D-2D27-49E2-B022-8EDDA2EFE682}" type="slidenum">
              <a:rPr lang="it-IT" smtClean="0"/>
              <a:pPr rtl="0"/>
              <a:t>‹N›</a:t>
            </a:fld>
            <a:endParaRPr lang="it-IT"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1B9A179D-2D27-49E2-B022-8EDDA2EFE682}" type="slidenum">
              <a:rPr lang="it-IT" smtClean="0"/>
              <a:pPr rtl="0"/>
              <a:t>13</a:t>
            </a:fld>
            <a:endParaRPr lang="it-IT" dirty="0"/>
          </a:p>
        </p:txBody>
      </p:sp>
    </p:spTree>
    <p:extLst>
      <p:ext uri="{BB962C8B-B14F-4D97-AF65-F5344CB8AC3E}">
        <p14:creationId xmlns:p14="http://schemas.microsoft.com/office/powerpoint/2010/main" val="223993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1B9A179D-2D27-49E2-B022-8EDDA2EFE682}" type="slidenum">
              <a:rPr lang="it-IT" smtClean="0"/>
              <a:pPr rtl="0"/>
              <a:t>25</a:t>
            </a:fld>
            <a:endParaRPr lang="it-IT" dirty="0"/>
          </a:p>
        </p:txBody>
      </p:sp>
    </p:spTree>
    <p:extLst>
      <p:ext uri="{BB962C8B-B14F-4D97-AF65-F5344CB8AC3E}">
        <p14:creationId xmlns:p14="http://schemas.microsoft.com/office/powerpoint/2010/main" val="311438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2" name="Figura a mano libera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7" name="Figura a mano libera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8" name="Figura a mano libera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Titolo 1"/>
          <p:cNvSpPr>
            <a:spLocks noGrp="1"/>
          </p:cNvSpPr>
          <p:nvPr>
            <p:ph type="ctrTitle"/>
          </p:nvPr>
        </p:nvSpPr>
        <p:spPr>
          <a:xfrm>
            <a:off x="1295400" y="1873584"/>
            <a:ext cx="6400800" cy="2560320"/>
          </a:xfrm>
        </p:spPr>
        <p:txBody>
          <a:bodyPr rtlCol="0" anchor="b">
            <a:normAutofit/>
          </a:bodyPr>
          <a:lstStyle>
            <a:lvl1pPr algn="l">
              <a:defRPr sz="4000">
                <a:solidFill>
                  <a:schemeClr val="tx1"/>
                </a:solidFill>
              </a:defRPr>
            </a:lvl1pPr>
          </a:lstStyle>
          <a:p>
            <a:pPr rtl="0"/>
            <a:r>
              <a:rPr lang="it-IT"/>
              <a:t>Fare clic per modificare lo stile del titolo</a:t>
            </a:r>
            <a:endParaRPr lang="it-IT" dirty="0"/>
          </a:p>
        </p:txBody>
      </p:sp>
      <p:sp>
        <p:nvSpPr>
          <p:cNvPr id="3" name="Sottotitolo 2"/>
          <p:cNvSpPr>
            <a:spLocks noGrp="1"/>
          </p:cNvSpPr>
          <p:nvPr>
            <p:ph type="subTitle" idx="1"/>
          </p:nvPr>
        </p:nvSpPr>
        <p:spPr>
          <a:xfrm>
            <a:off x="1295400" y="4572000"/>
            <a:ext cx="6400800" cy="1600200"/>
          </a:xfrm>
        </p:spPr>
        <p:txBody>
          <a:bodyPr rtlCol="0"/>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18608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95400" y="255134"/>
            <a:ext cx="9601200" cy="1036850"/>
          </a:xfrm>
        </p:spPr>
        <p:txBody>
          <a:bodyPr rtlCol="0" anchor="b"/>
          <a:lstStyle>
            <a:lvl1pPr>
              <a:defRPr sz="3200"/>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6" name="Segnaposto piè di pagina 5"/>
          <p:cNvSpPr>
            <a:spLocks noGrp="1"/>
          </p:cNvSpPr>
          <p:nvPr>
            <p:ph type="ftr" sz="quarter" idx="11"/>
          </p:nvPr>
        </p:nvSpPr>
        <p:spPr/>
        <p:txBody>
          <a:bodyPr rtlCol="0"/>
          <a:lstStyle/>
          <a:p>
            <a:pPr rtl="0"/>
            <a:r>
              <a:rPr lang="it-IT"/>
              <a:t>Aggiungere un piè di pagina</a:t>
            </a:r>
            <a:endParaRPr lang="it-IT" dirty="0"/>
          </a:p>
        </p:txBody>
      </p:sp>
      <p:sp>
        <p:nvSpPr>
          <p:cNvPr id="5" name="Segnaposto data 4"/>
          <p:cNvSpPr>
            <a:spLocks noGrp="1"/>
          </p:cNvSpPr>
          <p:nvPr>
            <p:ph type="dt" sz="half" idx="10"/>
          </p:nvPr>
        </p:nvSpPr>
        <p:spPr/>
        <p:txBody>
          <a:bodyPr rtlCol="0"/>
          <a:lstStyle>
            <a:lvl1pPr>
              <a:defRPr/>
            </a:lvl1pPr>
          </a:lstStyle>
          <a:p>
            <a:fld id="{F75DBC96-34B0-4B4F-AB76-37A2F5AE677B}" type="datetime1">
              <a:rPr lang="it-IT" smtClean="0"/>
              <a:pPr/>
              <a:t>07/07/2021</a:t>
            </a:fld>
            <a:endParaRPr lang="it-IT" dirty="0"/>
          </a:p>
        </p:txBody>
      </p:sp>
      <p:sp>
        <p:nvSpPr>
          <p:cNvPr id="7" name="Segnaposto numero diapositiva 6"/>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154540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Due immagini con didascalie">
    <p:spTree>
      <p:nvGrpSpPr>
        <p:cNvPr id="1" name=""/>
        <p:cNvGrpSpPr/>
        <p:nvPr/>
      </p:nvGrpSpPr>
      <p:grpSpPr>
        <a:xfrm>
          <a:off x="0" y="0"/>
          <a:ext cx="0" cy="0"/>
          <a:chOff x="0" y="0"/>
          <a:chExt cx="0" cy="0"/>
        </a:xfrm>
      </p:grpSpPr>
      <p:sp>
        <p:nvSpPr>
          <p:cNvPr id="9" name="Rettangolo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0" name="Rettangolo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1" name="Rettangolo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2" name="Rettangolo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Titolo 1"/>
          <p:cNvSpPr>
            <a:spLocks noGrp="1"/>
          </p:cNvSpPr>
          <p:nvPr>
            <p:ph type="title"/>
          </p:nvPr>
        </p:nvSpPr>
        <p:spPr>
          <a:xfrm>
            <a:off x="1295400" y="255134"/>
            <a:ext cx="9601200" cy="1036850"/>
          </a:xfrm>
        </p:spPr>
        <p:txBody>
          <a:bodyPr rtlCol="0" anchor="b"/>
          <a:lstStyle>
            <a:lvl1pPr>
              <a:defRPr sz="3200"/>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bwMode="invGray">
          <a:xfrm>
            <a:off x="1371273"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8" name="Segnaposto immagine 2" descr="Segnaposto vuoto per aggiungere un'immagine. Fare clic sul segnaposto e selezionare l'immagine che si vuole aggiungere"/>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13" name="Segnaposto testo 3"/>
          <p:cNvSpPr>
            <a:spLocks noGrp="1"/>
          </p:cNvSpPr>
          <p:nvPr>
            <p:ph type="body" sz="half" idx="14"/>
          </p:nvPr>
        </p:nvSpPr>
        <p:spPr bwMode="invGray">
          <a:xfrm>
            <a:off x="6412954"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6" name="Segnaposto piè di pagina 5"/>
          <p:cNvSpPr>
            <a:spLocks noGrp="1"/>
          </p:cNvSpPr>
          <p:nvPr>
            <p:ph type="ftr" sz="quarter" idx="11"/>
          </p:nvPr>
        </p:nvSpPr>
        <p:spPr/>
        <p:txBody>
          <a:bodyPr rtlCol="0"/>
          <a:lstStyle/>
          <a:p>
            <a:pPr rtl="0"/>
            <a:r>
              <a:rPr lang="it-IT"/>
              <a:t>Aggiungere un piè di pagina</a:t>
            </a:r>
            <a:endParaRPr lang="it-IT" dirty="0"/>
          </a:p>
        </p:txBody>
      </p:sp>
      <p:sp>
        <p:nvSpPr>
          <p:cNvPr id="5" name="Segnaposto data 4"/>
          <p:cNvSpPr>
            <a:spLocks noGrp="1"/>
          </p:cNvSpPr>
          <p:nvPr>
            <p:ph type="dt" sz="half" idx="10"/>
          </p:nvPr>
        </p:nvSpPr>
        <p:spPr/>
        <p:txBody>
          <a:bodyPr rtlCol="0"/>
          <a:lstStyle>
            <a:lvl1pPr>
              <a:defRPr/>
            </a:lvl1pPr>
          </a:lstStyle>
          <a:p>
            <a:fld id="{1ACB5424-0EFC-4FE8-95AD-9CC902E6A1A2}" type="datetime1">
              <a:rPr lang="it-IT" smtClean="0"/>
              <a:pPr/>
              <a:t>07/07/2021</a:t>
            </a:fld>
            <a:endParaRPr lang="it-IT" dirty="0"/>
          </a:p>
        </p:txBody>
      </p:sp>
      <p:sp>
        <p:nvSpPr>
          <p:cNvPr id="7" name="Segnaposto numero diapositiva 6"/>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413409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a:t>Aggiungere un piè di pagina</a:t>
            </a:r>
            <a:endParaRPr lang="it-IT" dirty="0"/>
          </a:p>
        </p:txBody>
      </p:sp>
      <p:sp>
        <p:nvSpPr>
          <p:cNvPr id="4" name="Segnaposto data 3"/>
          <p:cNvSpPr>
            <a:spLocks noGrp="1"/>
          </p:cNvSpPr>
          <p:nvPr>
            <p:ph type="dt" sz="half" idx="10"/>
          </p:nvPr>
        </p:nvSpPr>
        <p:spPr/>
        <p:txBody>
          <a:bodyPr rtlCol="0"/>
          <a:lstStyle>
            <a:lvl1pPr>
              <a:defRPr/>
            </a:lvl1pPr>
          </a:lstStyle>
          <a:p>
            <a:fld id="{23741DB1-5EAC-446C-A9A1-E444C86D1EE0}" type="datetime1">
              <a:rPr lang="it-IT" smtClean="0"/>
              <a:pPr/>
              <a:t>07/07/2021</a:t>
            </a:fld>
            <a:endParaRPr lang="it-IT" dirty="0"/>
          </a:p>
        </p:txBody>
      </p:sp>
      <p:sp>
        <p:nvSpPr>
          <p:cNvPr id="6" name="Segnaposto numero diapositiva 5"/>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204703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7" name="Rettangolo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8" name="Rettangolo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9" name="Rettangolo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Titolo verticale 1"/>
          <p:cNvSpPr>
            <a:spLocks noGrp="1"/>
          </p:cNvSpPr>
          <p:nvPr>
            <p:ph type="title" orient="vert"/>
          </p:nvPr>
        </p:nvSpPr>
        <p:spPr>
          <a:xfrm>
            <a:off x="9871318" y="685800"/>
            <a:ext cx="1033272" cy="5486400"/>
          </a:xfrm>
        </p:spPr>
        <p:txBody>
          <a:bodyPr vert="eaVert"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a:xfrm>
            <a:off x="1295400" y="685800"/>
            <a:ext cx="7976754" cy="5486400"/>
          </a:xfrm>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a:t>Aggiungere un piè di pagina</a:t>
            </a:r>
            <a:endParaRPr lang="it-IT" dirty="0"/>
          </a:p>
        </p:txBody>
      </p:sp>
      <p:sp>
        <p:nvSpPr>
          <p:cNvPr id="4" name="Segnaposto data 3"/>
          <p:cNvSpPr>
            <a:spLocks noGrp="1"/>
          </p:cNvSpPr>
          <p:nvPr>
            <p:ph type="dt" sz="half" idx="10"/>
          </p:nvPr>
        </p:nvSpPr>
        <p:spPr/>
        <p:txBody>
          <a:bodyPr rtlCol="0"/>
          <a:lstStyle>
            <a:lvl1pPr>
              <a:defRPr/>
            </a:lvl1pPr>
          </a:lstStyle>
          <a:p>
            <a:fld id="{85795E39-C4FA-4B9A-9B5F-89B3FE074D57}" type="datetime1">
              <a:rPr lang="it-IT" smtClean="0"/>
              <a:pPr/>
              <a:t>07/07/2021</a:t>
            </a:fld>
            <a:endParaRPr lang="it-IT" dirty="0"/>
          </a:p>
        </p:txBody>
      </p:sp>
      <p:sp>
        <p:nvSpPr>
          <p:cNvPr id="6" name="Segnaposto numero diapositiva 5"/>
          <p:cNvSpPr>
            <a:spLocks noGrp="1"/>
          </p:cNvSpPr>
          <p:nvPr>
            <p:ph type="sldNum" sz="quarter" idx="12"/>
          </p:nvPr>
        </p:nvSpPr>
        <p:spPr/>
        <p:txBody>
          <a:bodyPr rtlCol="0"/>
          <a:lstStyle>
            <a:lvl1pPr>
              <a:defRPr>
                <a:solidFill>
                  <a:schemeClr val="bg1"/>
                </a:solidFill>
              </a:defRPr>
            </a:lvl1pPr>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103958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3F267DD-0D20-4333-A443-162F619AC513}" type="datetime1">
              <a:rPr lang="it-IT" smtClean="0"/>
              <a:pPr/>
              <a:t>07/07/2021</a:t>
            </a:fld>
            <a:endParaRPr lang="it-IT"/>
          </a:p>
        </p:txBody>
      </p:sp>
      <p:sp>
        <p:nvSpPr>
          <p:cNvPr id="5" name="Footer Placeholder 4"/>
          <p:cNvSpPr>
            <a:spLocks noGrp="1"/>
          </p:cNvSpPr>
          <p:nvPr>
            <p:ph type="ftr" sz="quarter" idx="11"/>
          </p:nvPr>
        </p:nvSpPr>
        <p:spPr>
          <a:xfrm>
            <a:off x="5332412" y="5883275"/>
            <a:ext cx="4324044" cy="365125"/>
          </a:xfrm>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3925352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2F1AAF2-C0BF-44E4-905D-340E746A2648}"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951856" y="5867131"/>
            <a:ext cx="551167" cy="365125"/>
          </a:xfrm>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207055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DBD1591-5D47-42CB-A926-810B5673A384}"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215456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219378F-99CF-4CA6-89E5-681F2054F1E0}" type="datetime1">
              <a:rPr lang="it-IT" smtClean="0"/>
              <a:pPr/>
              <a:t>07/07/2021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68557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0703FAA-86F9-43A2-9039-E0079BA3EFD1}" type="datetime1">
              <a:rPr lang="it-IT" smtClean="0"/>
              <a:pPr/>
              <a:t>07/07/2021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865026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3CB7FBF-FE40-4F9E-9747-EF454172A903}" type="datetime1">
              <a:rPr lang="it-IT" smtClean="0"/>
              <a:pPr/>
              <a:t>07/07/2021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251369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idx="1"/>
          </p:nvPr>
        </p:nvSpPr>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a:t>Aggiungere un piè di pagina</a:t>
            </a:r>
            <a:endParaRPr lang="it-IT" dirty="0"/>
          </a:p>
        </p:txBody>
      </p:sp>
      <p:sp>
        <p:nvSpPr>
          <p:cNvPr id="4" name="Segnaposto data 3"/>
          <p:cNvSpPr>
            <a:spLocks noGrp="1"/>
          </p:cNvSpPr>
          <p:nvPr>
            <p:ph type="dt" sz="half" idx="10"/>
          </p:nvPr>
        </p:nvSpPr>
        <p:spPr/>
        <p:txBody>
          <a:bodyPr rtlCol="0"/>
          <a:lstStyle>
            <a:lvl1pPr>
              <a:defRPr/>
            </a:lvl1pPr>
          </a:lstStyle>
          <a:p>
            <a:fld id="{061715AC-37B1-4B9C-AEA0-768803C5AC9D}" type="datetime1">
              <a:rPr lang="it-IT" smtClean="0"/>
              <a:pPr/>
              <a:t>07/07/2021</a:t>
            </a:fld>
            <a:endParaRPr lang="it-IT" dirty="0"/>
          </a:p>
        </p:txBody>
      </p:sp>
      <p:sp>
        <p:nvSpPr>
          <p:cNvPr id="6" name="Segnaposto numero diapositiva 5"/>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88536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FAD4C-6FA9-4E24-AA4A-B0DAF46DAC6C}" type="datetime1">
              <a:rPr lang="it-IT" smtClean="0"/>
              <a:pPr/>
              <a:t>07/07/2021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3100482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4FC5E22-3E6A-49CD-94FD-8E5810219972}" type="datetime1">
              <a:rPr lang="it-IT" smtClean="0"/>
              <a:pPr/>
              <a:t>07/07/2021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64023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it-IT"/>
              <a:t>Fare clic per modificare lo stile del titolo</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7458167-368A-4343-8B50-D218B5DBDB9E}" type="datetime1">
              <a:rPr lang="it-IT" smtClean="0"/>
              <a:pPr/>
              <a:t>07/07/2021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838063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2A935-6C72-4EBF-A03E-16FF563BB862}" type="datetime1">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07/07/2021</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816730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B9C7522-C3ED-4CA5-840D-DC77E865831D}"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4133110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E2FF257-2BE9-4D1A-9B1D-96D2416523D9}"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257998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7A6EBBB-F5B4-4D47-907F-4F90E06F3DEF}"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980345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205F3E8-2A31-4DC5-94F3-658A79C5112F}"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076640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6DE6967-11A5-4576-A366-48C626121C35}"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322347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0E85174-72ED-4F5A-AE95-227EB5C2DF05}"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75922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sp>
        <p:nvSpPr>
          <p:cNvPr id="10" name="Rettangolo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11" name="Figura a mano libera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12" name="Figura a mano libera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Titolo 1"/>
          <p:cNvSpPr>
            <a:spLocks noGrp="1"/>
          </p:cNvSpPr>
          <p:nvPr>
            <p:ph type="ctrTitle"/>
          </p:nvPr>
        </p:nvSpPr>
        <p:spPr>
          <a:xfrm>
            <a:off x="1295401" y="1873584"/>
            <a:ext cx="5120640" cy="2560320"/>
          </a:xfrm>
        </p:spPr>
        <p:txBody>
          <a:bodyPr rtlCol="0" anchor="b">
            <a:normAutofit/>
          </a:bodyPr>
          <a:lstStyle>
            <a:lvl1pPr algn="l">
              <a:defRPr sz="4000">
                <a:solidFill>
                  <a:schemeClr val="tx1"/>
                </a:solidFill>
              </a:defRPr>
            </a:lvl1pPr>
          </a:lstStyle>
          <a:p>
            <a:pPr rtl="0"/>
            <a:r>
              <a:rPr lang="it-IT"/>
              <a:t>Fare clic per modificare lo stile del titolo</a:t>
            </a:r>
            <a:endParaRPr lang="it-IT" dirty="0"/>
          </a:p>
        </p:txBody>
      </p:sp>
      <p:sp>
        <p:nvSpPr>
          <p:cNvPr id="15" name="Segnaposto immagine 14" descr="Segnaposto vuoto per aggiungere un'immagine. Fare clic sul segnaposto e selezionare l'immagine che si vuole aggiungere"/>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defRPr>
            </a:lvl1pPr>
          </a:lstStyle>
          <a:p>
            <a:pPr rtl="0"/>
            <a:r>
              <a:rPr lang="it-IT"/>
              <a:t>Fare clic sull'icona per inserire un'immagine</a:t>
            </a:r>
            <a:endParaRPr lang="it-IT" dirty="0"/>
          </a:p>
        </p:txBody>
      </p:sp>
      <p:sp>
        <p:nvSpPr>
          <p:cNvPr id="3" name="Sottotitolo 2"/>
          <p:cNvSpPr>
            <a:spLocks noGrp="1"/>
          </p:cNvSpPr>
          <p:nvPr>
            <p:ph type="subTitle" idx="1"/>
          </p:nvPr>
        </p:nvSpPr>
        <p:spPr>
          <a:xfrm>
            <a:off x="1295401" y="4572000"/>
            <a:ext cx="5120640" cy="1600200"/>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143592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3F130F7-3B45-4117-9E72-1A42BAB7636F}"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3077007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Diapositiva titolo con immagine">
    <p:spTree>
      <p:nvGrpSpPr>
        <p:cNvPr id="1" name=""/>
        <p:cNvGrpSpPr/>
        <p:nvPr/>
      </p:nvGrpSpPr>
      <p:grpSpPr>
        <a:xfrm>
          <a:off x="0" y="0"/>
          <a:ext cx="0" cy="0"/>
          <a:chOff x="0" y="0"/>
          <a:chExt cx="0" cy="0"/>
        </a:xfrm>
      </p:grpSpPr>
      <p:sp>
        <p:nvSpPr>
          <p:cNvPr id="2" name="Titolo 1"/>
          <p:cNvSpPr>
            <a:spLocks noGrp="1"/>
          </p:cNvSpPr>
          <p:nvPr>
            <p:ph type="ctrTitle"/>
          </p:nvPr>
        </p:nvSpPr>
        <p:spPr>
          <a:xfrm>
            <a:off x="1295401" y="1873584"/>
            <a:ext cx="5120640" cy="2560320"/>
          </a:xfrm>
        </p:spPr>
        <p:txBody>
          <a:bodyPr rtlCol="0" anchor="b">
            <a:normAutofit/>
          </a:bodyPr>
          <a:lstStyle>
            <a:lvl1pPr algn="l">
              <a:defRPr sz="4000">
                <a:solidFill>
                  <a:schemeClr val="tx1"/>
                </a:solidFill>
              </a:defRPr>
            </a:lvl1pPr>
          </a:lstStyle>
          <a:p>
            <a:pPr rtl="0"/>
            <a:r>
              <a:rPr lang="it-IT"/>
              <a:t>Fare clic per modificare lo stile del titolo</a:t>
            </a:r>
            <a:endParaRPr lang="it-IT" dirty="0"/>
          </a:p>
        </p:txBody>
      </p:sp>
      <p:sp>
        <p:nvSpPr>
          <p:cNvPr id="15" name="Segnaposto immagine 14" descr="Segnaposto vuoto per aggiungere un'immagine. Fare clic sul segnaposto e selezionare l'immagine che si vuole aggiungere"/>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defRPr>
            </a:lvl1pPr>
          </a:lstStyle>
          <a:p>
            <a:pPr rtl="0"/>
            <a:r>
              <a:rPr lang="it-IT"/>
              <a:t>Fare clic sull'icona per inserire un'immagine</a:t>
            </a:r>
            <a:endParaRPr lang="it-IT" dirty="0"/>
          </a:p>
        </p:txBody>
      </p:sp>
      <p:sp>
        <p:nvSpPr>
          <p:cNvPr id="3" name="Sottotitolo 2"/>
          <p:cNvSpPr>
            <a:spLocks noGrp="1"/>
          </p:cNvSpPr>
          <p:nvPr>
            <p:ph type="subTitle" idx="1"/>
          </p:nvPr>
        </p:nvSpPr>
        <p:spPr>
          <a:xfrm>
            <a:off x="1295401" y="4572000"/>
            <a:ext cx="5120640" cy="1600200"/>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74369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Du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a:xfrm>
            <a:off x="1295400" y="255134"/>
            <a:ext cx="9601200" cy="1036850"/>
          </a:xfrm>
        </p:spPr>
        <p:txBody>
          <a:bodyPr rtlCol="0" anchor="b"/>
          <a:lstStyle>
            <a:lvl1pPr>
              <a:defRPr sz="3200"/>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bwMode="invGray">
          <a:xfrm>
            <a:off x="1371273"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8" name="Segnaposto immagine 2" descr="Segnaposto vuoto per aggiungere un'immagine. Fare clic sul segnaposto e selezionare l'immagine che si vuole aggiungere"/>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13" name="Segnaposto testo 3"/>
          <p:cNvSpPr>
            <a:spLocks noGrp="1"/>
          </p:cNvSpPr>
          <p:nvPr>
            <p:ph type="body" sz="half" idx="14"/>
          </p:nvPr>
        </p:nvSpPr>
        <p:spPr bwMode="invGray">
          <a:xfrm>
            <a:off x="6412954"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6" name="Segnaposto piè di pagina 5"/>
          <p:cNvSpPr>
            <a:spLocks noGrp="1"/>
          </p:cNvSpPr>
          <p:nvPr>
            <p:ph type="ftr" sz="quarter" idx="11"/>
          </p:nvPr>
        </p:nvSpPr>
        <p:spPr/>
        <p:txBody>
          <a:bodyPr rtlCol="0"/>
          <a:lstStyle/>
          <a:p>
            <a:pPr rtl="0"/>
            <a:r>
              <a:rPr lang="it-IT"/>
              <a:t>Aggiungere un piè di pagina</a:t>
            </a:r>
            <a:endParaRPr lang="it-IT" dirty="0"/>
          </a:p>
        </p:txBody>
      </p:sp>
      <p:sp>
        <p:nvSpPr>
          <p:cNvPr id="5" name="Segnaposto data 4"/>
          <p:cNvSpPr>
            <a:spLocks noGrp="1"/>
          </p:cNvSpPr>
          <p:nvPr>
            <p:ph type="dt" sz="half" idx="10"/>
          </p:nvPr>
        </p:nvSpPr>
        <p:spPr/>
        <p:txBody>
          <a:bodyPr rtlCol="0"/>
          <a:lstStyle>
            <a:lvl1pPr>
              <a:defRPr/>
            </a:lvl1pPr>
          </a:lstStyle>
          <a:p>
            <a:fld id="{1ACB5424-0EFC-4FE8-95AD-9CC902E6A1A2}" type="datetime1">
              <a:rPr lang="it-IT" smtClean="0"/>
              <a:pPr/>
              <a:t>07/07/2021</a:t>
            </a:fld>
            <a:endParaRPr lang="it-IT" dirty="0"/>
          </a:p>
        </p:txBody>
      </p:sp>
      <p:sp>
        <p:nvSpPr>
          <p:cNvPr id="7" name="Segnaposto numero diapositiva 6"/>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102152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2" name="Figura a mano libera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7" name="Figura a mano libera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8" name="Figura a mano libera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Titolo 1"/>
          <p:cNvSpPr>
            <a:spLocks noGrp="1"/>
          </p:cNvSpPr>
          <p:nvPr>
            <p:ph type="ctrTitle"/>
          </p:nvPr>
        </p:nvSpPr>
        <p:spPr>
          <a:xfrm>
            <a:off x="1295400" y="1873584"/>
            <a:ext cx="6400800" cy="2560320"/>
          </a:xfrm>
        </p:spPr>
        <p:txBody>
          <a:bodyPr rtlCol="0" anchor="b">
            <a:normAutofit/>
          </a:bodyPr>
          <a:lstStyle>
            <a:lvl1pPr algn="l">
              <a:defRPr sz="4000">
                <a:solidFill>
                  <a:schemeClr val="tx1"/>
                </a:solidFill>
              </a:defRPr>
            </a:lvl1pPr>
          </a:lstStyle>
          <a:p>
            <a:pPr rtl="0"/>
            <a:r>
              <a:rPr lang="it-IT"/>
              <a:t>Fare clic per modificare lo stile del titolo</a:t>
            </a:r>
            <a:endParaRPr lang="it-IT" dirty="0"/>
          </a:p>
        </p:txBody>
      </p:sp>
      <p:sp>
        <p:nvSpPr>
          <p:cNvPr id="3" name="Sottotitolo 2"/>
          <p:cNvSpPr>
            <a:spLocks noGrp="1"/>
          </p:cNvSpPr>
          <p:nvPr>
            <p:ph type="subTitle" idx="1"/>
          </p:nvPr>
        </p:nvSpPr>
        <p:spPr>
          <a:xfrm>
            <a:off x="1295400" y="4572000"/>
            <a:ext cx="6400800" cy="1600200"/>
          </a:xfrm>
        </p:spPr>
        <p:txBody>
          <a:bodyPr rtlCol="0"/>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232352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idx="1"/>
          </p:nvPr>
        </p:nvSpPr>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endParaRPr lang="it-IT"/>
          </a:p>
        </p:txBody>
      </p:sp>
      <p:sp>
        <p:nvSpPr>
          <p:cNvPr id="4" name="Segnaposto data 3"/>
          <p:cNvSpPr>
            <a:spLocks noGrp="1"/>
          </p:cNvSpPr>
          <p:nvPr>
            <p:ph type="dt" sz="half" idx="10"/>
          </p:nvPr>
        </p:nvSpPr>
        <p:spPr/>
        <p:txBody>
          <a:bodyPr rtlCol="0"/>
          <a:lstStyle>
            <a:lvl1pPr>
              <a:defRPr/>
            </a:lvl1pPr>
          </a:lstStyle>
          <a:p>
            <a:fld id="{12F1AAF2-C0BF-44E4-905D-340E746A2648}" type="datetime1">
              <a:rPr lang="it-IT" smtClean="0"/>
              <a:pPr/>
              <a:t>07/07/2021</a:t>
            </a:fld>
            <a:endParaRPr lang="it-IT"/>
          </a:p>
        </p:txBody>
      </p:sp>
      <p:sp>
        <p:nvSpPr>
          <p:cNvPr id="6" name="Segnaposto numero diapositiva 5"/>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11859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sp>
        <p:nvSpPr>
          <p:cNvPr id="10" name="Rettangolo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11" name="Figura a mano libera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12" name="Figura a mano libera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Titolo 1"/>
          <p:cNvSpPr>
            <a:spLocks noGrp="1"/>
          </p:cNvSpPr>
          <p:nvPr>
            <p:ph type="ctrTitle"/>
          </p:nvPr>
        </p:nvSpPr>
        <p:spPr>
          <a:xfrm>
            <a:off x="1295401" y="1873584"/>
            <a:ext cx="5120640" cy="2560320"/>
          </a:xfrm>
        </p:spPr>
        <p:txBody>
          <a:bodyPr rtlCol="0" anchor="b">
            <a:normAutofit/>
          </a:bodyPr>
          <a:lstStyle>
            <a:lvl1pPr algn="l">
              <a:defRPr sz="4000">
                <a:solidFill>
                  <a:schemeClr val="tx1"/>
                </a:solidFill>
              </a:defRPr>
            </a:lvl1pPr>
          </a:lstStyle>
          <a:p>
            <a:pPr rtl="0"/>
            <a:r>
              <a:rPr lang="it-IT"/>
              <a:t>Fare clic per modificare lo stile del titolo</a:t>
            </a:r>
            <a:endParaRPr lang="it-IT" dirty="0"/>
          </a:p>
        </p:txBody>
      </p:sp>
      <p:sp>
        <p:nvSpPr>
          <p:cNvPr id="15" name="Segnaposto immagine 14" descr="Segnaposto vuoto per aggiungere un'immagine. Fare clic sul segnaposto e selezionare l'immagine che si vuole aggiungere"/>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defRPr>
            </a:lvl1pPr>
          </a:lstStyle>
          <a:p>
            <a:pPr rtl="0"/>
            <a:r>
              <a:rPr lang="it-IT"/>
              <a:t>Fare clic sull'icona per inserire un'immagine</a:t>
            </a:r>
            <a:endParaRPr lang="it-IT" dirty="0"/>
          </a:p>
        </p:txBody>
      </p:sp>
      <p:sp>
        <p:nvSpPr>
          <p:cNvPr id="3" name="Sottotitolo 2"/>
          <p:cNvSpPr>
            <a:spLocks noGrp="1"/>
          </p:cNvSpPr>
          <p:nvPr>
            <p:ph type="subTitle" idx="1"/>
          </p:nvPr>
        </p:nvSpPr>
        <p:spPr>
          <a:xfrm>
            <a:off x="1295401" y="4572000"/>
            <a:ext cx="5120640" cy="1600200"/>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234718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8" name="Figura a mano libera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9" name="Figura a mano libera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10" name="Figura a mano libera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Titolo 1"/>
          <p:cNvSpPr>
            <a:spLocks noGrp="1"/>
          </p:cNvSpPr>
          <p:nvPr>
            <p:ph type="title"/>
          </p:nvPr>
        </p:nvSpPr>
        <p:spPr>
          <a:xfrm>
            <a:off x="1295398" y="2914650"/>
            <a:ext cx="8046720" cy="1557338"/>
          </a:xfrm>
        </p:spPr>
        <p:txBody>
          <a:bodyPr rtlCol="0" anchor="b">
            <a:normAutofit/>
          </a:bodyPr>
          <a:lstStyle>
            <a:lvl1pPr>
              <a:defRPr sz="3200">
                <a:solidFill>
                  <a:schemeClr val="tx1"/>
                </a:solidFill>
              </a:defRPr>
            </a:lvl1pPr>
          </a:lstStyle>
          <a:p>
            <a:pPr rtl="0"/>
            <a:r>
              <a:rPr lang="it-IT"/>
              <a:t>Fare clic per modificare lo stile del titolo</a:t>
            </a:r>
            <a:endParaRPr lang="it-IT" dirty="0"/>
          </a:p>
        </p:txBody>
      </p:sp>
      <p:sp>
        <p:nvSpPr>
          <p:cNvPr id="3" name="Segnaposto testo 2"/>
          <p:cNvSpPr>
            <a:spLocks noGrp="1"/>
          </p:cNvSpPr>
          <p:nvPr>
            <p:ph type="body" idx="1"/>
          </p:nvPr>
        </p:nvSpPr>
        <p:spPr>
          <a:xfrm>
            <a:off x="1295398" y="4589463"/>
            <a:ext cx="8046718" cy="1011237"/>
          </a:xfrm>
        </p:spPr>
        <p:txBody>
          <a:bodyPr rtlCol="0"/>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a:t>Modifica gli stili del testo dello schema</a:t>
            </a:r>
          </a:p>
        </p:txBody>
      </p:sp>
    </p:spTree>
    <p:extLst>
      <p:ext uri="{BB962C8B-B14F-4D97-AF65-F5344CB8AC3E}">
        <p14:creationId xmlns:p14="http://schemas.microsoft.com/office/powerpoint/2010/main" val="31002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sz="half" idx="1"/>
          </p:nvPr>
        </p:nvSpPr>
        <p:spPr>
          <a:xfrm>
            <a:off x="1295400" y="1828800"/>
            <a:ext cx="4572000" cy="4343400"/>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324600" y="1828799"/>
            <a:ext cx="4572000" cy="4343401"/>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endParaRPr lang="it-IT"/>
          </a:p>
        </p:txBody>
      </p:sp>
      <p:sp>
        <p:nvSpPr>
          <p:cNvPr id="5" name="Segnaposto data 4"/>
          <p:cNvSpPr>
            <a:spLocks noGrp="1"/>
          </p:cNvSpPr>
          <p:nvPr>
            <p:ph type="dt" sz="half" idx="10"/>
          </p:nvPr>
        </p:nvSpPr>
        <p:spPr/>
        <p:txBody>
          <a:bodyPr rtlCol="0"/>
          <a:lstStyle>
            <a:lvl1pPr>
              <a:defRPr/>
            </a:lvl1pPr>
          </a:lstStyle>
          <a:p>
            <a:fld id="{8219378F-99CF-4CA6-89E5-681F2054F1E0}" type="datetime1">
              <a:rPr lang="it-IT" smtClean="0"/>
              <a:pPr/>
              <a:t>07/07/2021</a:t>
            </a:fld>
            <a:endParaRPr lang="it-IT"/>
          </a:p>
        </p:txBody>
      </p:sp>
      <p:sp>
        <p:nvSpPr>
          <p:cNvPr id="7" name="Segnaposto numero diapositiva 6"/>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337792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95400" y="255134"/>
            <a:ext cx="9601200" cy="1036850"/>
          </a:xfrm>
        </p:spPr>
        <p:txBody>
          <a:bodyPr rtlCol="0"/>
          <a:lstStyle/>
          <a:p>
            <a:pPr rtl="0"/>
            <a:r>
              <a:rPr lang="it-IT"/>
              <a:t>Fare clic per modificare lo stile del titolo</a:t>
            </a:r>
            <a:endParaRPr lang="it-IT" dirty="0"/>
          </a:p>
        </p:txBody>
      </p:sp>
      <p:sp>
        <p:nvSpPr>
          <p:cNvPr id="3" name="Segnaposto testo 2"/>
          <p:cNvSpPr>
            <a:spLocks noGrp="1"/>
          </p:cNvSpPr>
          <p:nvPr>
            <p:ph type="body" idx="1"/>
          </p:nvPr>
        </p:nvSpPr>
        <p:spPr>
          <a:xfrm>
            <a:off x="1295400" y="1828800"/>
            <a:ext cx="4572000" cy="850392"/>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295400" y="2705100"/>
            <a:ext cx="4572000" cy="3467100"/>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324600" y="1828800"/>
            <a:ext cx="4572000" cy="847725"/>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324600" y="2705100"/>
            <a:ext cx="4572000" cy="3467100"/>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7"/>
          <p:cNvSpPr>
            <a:spLocks noGrp="1"/>
          </p:cNvSpPr>
          <p:nvPr>
            <p:ph type="ftr" sz="quarter" idx="11"/>
          </p:nvPr>
        </p:nvSpPr>
        <p:spPr/>
        <p:txBody>
          <a:bodyPr rtlCol="0"/>
          <a:lstStyle/>
          <a:p>
            <a:endParaRPr lang="it-IT"/>
          </a:p>
        </p:txBody>
      </p:sp>
      <p:sp>
        <p:nvSpPr>
          <p:cNvPr id="7" name="Segnaposto data 6"/>
          <p:cNvSpPr>
            <a:spLocks noGrp="1"/>
          </p:cNvSpPr>
          <p:nvPr>
            <p:ph type="dt" sz="half" idx="10"/>
          </p:nvPr>
        </p:nvSpPr>
        <p:spPr/>
        <p:txBody>
          <a:bodyPr rtlCol="0"/>
          <a:lstStyle>
            <a:lvl1pPr>
              <a:defRPr/>
            </a:lvl1pPr>
          </a:lstStyle>
          <a:p>
            <a:fld id="{C0703FAA-86F9-43A2-9039-E0079BA3EFD1}" type="datetime1">
              <a:rPr lang="it-IT" smtClean="0"/>
              <a:pPr/>
              <a:t>07/07/2021</a:t>
            </a:fld>
            <a:endParaRPr lang="it-IT"/>
          </a:p>
        </p:txBody>
      </p:sp>
      <p:sp>
        <p:nvSpPr>
          <p:cNvPr id="9" name="Segnaposto numero diapositiva 8"/>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6111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4" name="Segnaposto piè di pagina 3"/>
          <p:cNvSpPr>
            <a:spLocks noGrp="1"/>
          </p:cNvSpPr>
          <p:nvPr>
            <p:ph type="ftr" sz="quarter" idx="11"/>
          </p:nvPr>
        </p:nvSpPr>
        <p:spPr/>
        <p:txBody>
          <a:bodyPr rtlCol="0"/>
          <a:lstStyle/>
          <a:p>
            <a:endParaRPr lang="it-IT"/>
          </a:p>
        </p:txBody>
      </p:sp>
      <p:sp>
        <p:nvSpPr>
          <p:cNvPr id="3" name="Segnaposto data 2"/>
          <p:cNvSpPr>
            <a:spLocks noGrp="1"/>
          </p:cNvSpPr>
          <p:nvPr>
            <p:ph type="dt" sz="half" idx="10"/>
          </p:nvPr>
        </p:nvSpPr>
        <p:spPr/>
        <p:txBody>
          <a:bodyPr rtlCol="0"/>
          <a:lstStyle>
            <a:lvl1pPr>
              <a:defRPr/>
            </a:lvl1pPr>
          </a:lstStyle>
          <a:p>
            <a:fld id="{23CB7FBF-FE40-4F9E-9747-EF454172A903}" type="datetime1">
              <a:rPr lang="it-IT" smtClean="0"/>
              <a:pPr/>
              <a:t>07/07/2021</a:t>
            </a:fld>
            <a:endParaRPr lang="it-IT"/>
          </a:p>
        </p:txBody>
      </p:sp>
      <p:sp>
        <p:nvSpPr>
          <p:cNvPr id="5" name="Segnaposto numero diapositiva 4"/>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94990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8" name="Figura a mano libera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9" name="Figura a mano libera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10" name="Figura a mano libera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Titolo 1"/>
          <p:cNvSpPr>
            <a:spLocks noGrp="1"/>
          </p:cNvSpPr>
          <p:nvPr>
            <p:ph type="title"/>
          </p:nvPr>
        </p:nvSpPr>
        <p:spPr>
          <a:xfrm>
            <a:off x="1295398" y="2914650"/>
            <a:ext cx="8046720" cy="1557338"/>
          </a:xfrm>
        </p:spPr>
        <p:txBody>
          <a:bodyPr rtlCol="0" anchor="b">
            <a:normAutofit/>
          </a:bodyPr>
          <a:lstStyle>
            <a:lvl1pPr>
              <a:defRPr sz="3200">
                <a:solidFill>
                  <a:schemeClr val="tx1"/>
                </a:solidFill>
              </a:defRPr>
            </a:lvl1pPr>
          </a:lstStyle>
          <a:p>
            <a:pPr rtl="0"/>
            <a:r>
              <a:rPr lang="it-IT"/>
              <a:t>Fare clic per modificare lo stile del titolo</a:t>
            </a:r>
            <a:endParaRPr lang="it-IT" dirty="0"/>
          </a:p>
        </p:txBody>
      </p:sp>
      <p:sp>
        <p:nvSpPr>
          <p:cNvPr id="3" name="Segnaposto testo 2"/>
          <p:cNvSpPr>
            <a:spLocks noGrp="1"/>
          </p:cNvSpPr>
          <p:nvPr>
            <p:ph type="body" idx="1"/>
          </p:nvPr>
        </p:nvSpPr>
        <p:spPr>
          <a:xfrm>
            <a:off x="1295398" y="4589463"/>
            <a:ext cx="8046718" cy="1011237"/>
          </a:xfrm>
        </p:spPr>
        <p:txBody>
          <a:bodyPr rtlCol="0"/>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a:t>Modifica gli stili del testo dello schema</a:t>
            </a:r>
          </a:p>
        </p:txBody>
      </p:sp>
    </p:spTree>
    <p:extLst>
      <p:ext uri="{BB962C8B-B14F-4D97-AF65-F5344CB8AC3E}">
        <p14:creationId xmlns:p14="http://schemas.microsoft.com/office/powerpoint/2010/main" val="310245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Segnaposto data 1"/>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3F10F2-0301-4DC4-B4A8-245F6D135990}" type="datetime1">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07/07/2021</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4" name="Segnaposto numero diapositiva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07230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defRPr sz="3200"/>
            </a:lvl1pPr>
          </a:lstStyle>
          <a:p>
            <a:pPr rtl="0"/>
            <a:r>
              <a:rPr lang="it-IT"/>
              <a:t>Fare clic per modificare lo stile del titolo</a:t>
            </a:r>
            <a:endParaRPr lang="it-IT" dirty="0"/>
          </a:p>
        </p:txBody>
      </p:sp>
      <p:sp>
        <p:nvSpPr>
          <p:cNvPr id="3" name="Segnaposto contenuto 2"/>
          <p:cNvSpPr>
            <a:spLocks noGrp="1"/>
          </p:cNvSpPr>
          <p:nvPr>
            <p:ph idx="1"/>
          </p:nvPr>
        </p:nvSpPr>
        <p:spPr>
          <a:xfrm>
            <a:off x="4728209" y="1828800"/>
            <a:ext cx="6126480" cy="43434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6" name="Segnaposto piè di pagina 5"/>
          <p:cNvSpPr>
            <a:spLocks noGrp="1"/>
          </p:cNvSpPr>
          <p:nvPr>
            <p:ph type="ftr" sz="quarter" idx="11"/>
          </p:nvPr>
        </p:nvSpPr>
        <p:spPr/>
        <p:txBody>
          <a:bodyPr rtlCol="0"/>
          <a:lstStyle/>
          <a:p>
            <a:endParaRPr lang="it-IT"/>
          </a:p>
        </p:txBody>
      </p:sp>
      <p:sp>
        <p:nvSpPr>
          <p:cNvPr id="5" name="Segnaposto data 4"/>
          <p:cNvSpPr>
            <a:spLocks noGrp="1"/>
          </p:cNvSpPr>
          <p:nvPr>
            <p:ph type="dt" sz="half" idx="10"/>
          </p:nvPr>
        </p:nvSpPr>
        <p:spPr/>
        <p:txBody>
          <a:bodyPr rtlCol="0"/>
          <a:lstStyle>
            <a:lvl1pPr>
              <a:defRPr/>
            </a:lvl1pPr>
          </a:lstStyle>
          <a:p>
            <a:fld id="{64FC5E22-3E6A-49CD-94FD-8E5810219972}" type="datetime1">
              <a:rPr lang="it-IT" smtClean="0"/>
              <a:pPr/>
              <a:t>07/07/2021</a:t>
            </a:fld>
            <a:endParaRPr lang="it-IT"/>
          </a:p>
        </p:txBody>
      </p:sp>
      <p:sp>
        <p:nvSpPr>
          <p:cNvPr id="7" name="Segnaposto numero diapositiva 6"/>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353777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95400" y="255134"/>
            <a:ext cx="9601200" cy="1036850"/>
          </a:xfrm>
        </p:spPr>
        <p:txBody>
          <a:bodyPr rtlCol="0" anchor="b"/>
          <a:lstStyle>
            <a:lvl1pPr>
              <a:defRPr sz="3200"/>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6" name="Segnaposto piè di pagina 5"/>
          <p:cNvSpPr>
            <a:spLocks noGrp="1"/>
          </p:cNvSpPr>
          <p:nvPr>
            <p:ph type="ftr" sz="quarter" idx="11"/>
          </p:nvPr>
        </p:nvSpPr>
        <p:spPr/>
        <p:txBody>
          <a:bodyPr rtlCol="0"/>
          <a:lstStyle/>
          <a:p>
            <a:endParaRPr lang="it-IT"/>
          </a:p>
        </p:txBody>
      </p:sp>
      <p:sp>
        <p:nvSpPr>
          <p:cNvPr id="5" name="Segnaposto data 4"/>
          <p:cNvSpPr>
            <a:spLocks noGrp="1"/>
          </p:cNvSpPr>
          <p:nvPr>
            <p:ph type="dt" sz="half" idx="10"/>
          </p:nvPr>
        </p:nvSpPr>
        <p:spPr/>
        <p:txBody>
          <a:bodyPr rtlCol="0"/>
          <a:lstStyle>
            <a:lvl1pPr>
              <a:defRPr/>
            </a:lvl1pPr>
          </a:lstStyle>
          <a:p>
            <a:fld id="{F7458167-368A-4343-8B50-D218B5DBDB9E}" type="datetime1">
              <a:rPr lang="it-IT" smtClean="0"/>
              <a:pPr/>
              <a:t>07/07/2021</a:t>
            </a:fld>
            <a:endParaRPr lang="it-IT"/>
          </a:p>
        </p:txBody>
      </p:sp>
      <p:sp>
        <p:nvSpPr>
          <p:cNvPr id="7" name="Segnaposto numero diapositiva 6"/>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128527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Due immagini con didascalie">
    <p:spTree>
      <p:nvGrpSpPr>
        <p:cNvPr id="1" name=""/>
        <p:cNvGrpSpPr/>
        <p:nvPr/>
      </p:nvGrpSpPr>
      <p:grpSpPr>
        <a:xfrm>
          <a:off x="0" y="0"/>
          <a:ext cx="0" cy="0"/>
          <a:chOff x="0" y="0"/>
          <a:chExt cx="0" cy="0"/>
        </a:xfrm>
      </p:grpSpPr>
      <p:sp>
        <p:nvSpPr>
          <p:cNvPr id="9" name="Rettangolo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0" name="Rettangolo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1" name="Rettangolo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2" name="Rettangolo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Titolo 1"/>
          <p:cNvSpPr>
            <a:spLocks noGrp="1"/>
          </p:cNvSpPr>
          <p:nvPr>
            <p:ph type="title"/>
          </p:nvPr>
        </p:nvSpPr>
        <p:spPr>
          <a:xfrm>
            <a:off x="1295400" y="255134"/>
            <a:ext cx="9601200" cy="1036850"/>
          </a:xfrm>
        </p:spPr>
        <p:txBody>
          <a:bodyPr rtlCol="0" anchor="b"/>
          <a:lstStyle>
            <a:lvl1pPr>
              <a:defRPr sz="3200"/>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bwMode="invGray">
          <a:xfrm>
            <a:off x="1371273"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8" name="Segnaposto immagine 2" descr="Segnaposto vuoto per aggiungere un'immagine. Fare clic sul segnaposto e selezionare l'immagine che si vuole aggiungere"/>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13" name="Segnaposto testo 3"/>
          <p:cNvSpPr>
            <a:spLocks noGrp="1"/>
          </p:cNvSpPr>
          <p:nvPr>
            <p:ph type="body" sz="half" idx="14"/>
          </p:nvPr>
        </p:nvSpPr>
        <p:spPr bwMode="invGray">
          <a:xfrm>
            <a:off x="6412954"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6" name="Segnaposto piè di pagina 5"/>
          <p:cNvSpPr>
            <a:spLocks noGrp="1"/>
          </p:cNvSpPr>
          <p:nvPr>
            <p:ph type="ftr" sz="quarter" idx="11"/>
          </p:nvPr>
        </p:nvSpPr>
        <p:spPr/>
        <p:txBody>
          <a:bodyPr rtlCol="0"/>
          <a:lstStyle/>
          <a:p>
            <a:pPr rtl="0"/>
            <a:r>
              <a:rPr lang="it-IT"/>
              <a:t>Aggiungere un piè di pagina</a:t>
            </a:r>
            <a:endParaRPr lang="it-IT" dirty="0"/>
          </a:p>
        </p:txBody>
      </p:sp>
      <p:sp>
        <p:nvSpPr>
          <p:cNvPr id="5" name="Segnaposto data 4"/>
          <p:cNvSpPr>
            <a:spLocks noGrp="1"/>
          </p:cNvSpPr>
          <p:nvPr>
            <p:ph type="dt" sz="half" idx="10"/>
          </p:nvPr>
        </p:nvSpPr>
        <p:spPr/>
        <p:txBody>
          <a:bodyPr rtlCol="0"/>
          <a:lstStyle>
            <a:lvl1pPr>
              <a:defRPr/>
            </a:lvl1pPr>
          </a:lstStyle>
          <a:p>
            <a:fld id="{1ACB5424-0EFC-4FE8-95AD-9CC902E6A1A2}" type="datetime1">
              <a:rPr lang="it-IT" smtClean="0"/>
              <a:pPr/>
              <a:t>07/07/2021</a:t>
            </a:fld>
            <a:endParaRPr lang="it-IT" dirty="0"/>
          </a:p>
        </p:txBody>
      </p:sp>
      <p:sp>
        <p:nvSpPr>
          <p:cNvPr id="7" name="Segnaposto numero diapositiva 6"/>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32098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endParaRPr lang="it-IT"/>
          </a:p>
        </p:txBody>
      </p:sp>
      <p:sp>
        <p:nvSpPr>
          <p:cNvPr id="4" name="Segnaposto data 3"/>
          <p:cNvSpPr>
            <a:spLocks noGrp="1"/>
          </p:cNvSpPr>
          <p:nvPr>
            <p:ph type="dt" sz="half" idx="10"/>
          </p:nvPr>
        </p:nvSpPr>
        <p:spPr/>
        <p:txBody>
          <a:bodyPr rtlCol="0"/>
          <a:lstStyle>
            <a:lvl1pPr>
              <a:defRPr/>
            </a:lvl1pPr>
          </a:lstStyle>
          <a:p>
            <a:fld id="{00E85174-72ED-4F5A-AE95-227EB5C2DF05}" type="datetime1">
              <a:rPr lang="it-IT" smtClean="0"/>
              <a:pPr/>
              <a:t>07/07/2021</a:t>
            </a:fld>
            <a:endParaRPr lang="it-IT"/>
          </a:p>
        </p:txBody>
      </p:sp>
      <p:sp>
        <p:nvSpPr>
          <p:cNvPr id="6" name="Segnaposto numero diapositiva 5"/>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255842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7" name="Rettangolo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8" name="Rettangolo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9" name="Rettangolo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Titolo verticale 1"/>
          <p:cNvSpPr>
            <a:spLocks noGrp="1"/>
          </p:cNvSpPr>
          <p:nvPr>
            <p:ph type="title" orient="vert"/>
          </p:nvPr>
        </p:nvSpPr>
        <p:spPr>
          <a:xfrm>
            <a:off x="9871318" y="685800"/>
            <a:ext cx="1033272" cy="5486400"/>
          </a:xfrm>
        </p:spPr>
        <p:txBody>
          <a:bodyPr vert="eaVert"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a:xfrm>
            <a:off x="1295400" y="685800"/>
            <a:ext cx="7976754" cy="5486400"/>
          </a:xfrm>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4" name="Segnaposto data 3"/>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3F10F2-0301-4DC4-B4A8-245F6D135990}" type="datetime1">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07/07/2021</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6" name="Segnaposto numero diapositiva 5"/>
          <p:cNvSpPr>
            <a:spLocks noGrp="1"/>
          </p:cNvSpPr>
          <p:nvPr>
            <p:ph type="sldNum" sz="quarter" idx="12"/>
          </p:nvPr>
        </p:nvSpPr>
        <p:spPr/>
        <p:txBody>
          <a:bodyPr rtlCol="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18601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2" name="Figura a mano libera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7" name="Figura a mano libera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8" name="Figura a mano libera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Titolo 1"/>
          <p:cNvSpPr>
            <a:spLocks noGrp="1"/>
          </p:cNvSpPr>
          <p:nvPr>
            <p:ph type="ctrTitle"/>
          </p:nvPr>
        </p:nvSpPr>
        <p:spPr>
          <a:xfrm>
            <a:off x="1295400" y="1873584"/>
            <a:ext cx="6400800" cy="2560320"/>
          </a:xfrm>
        </p:spPr>
        <p:txBody>
          <a:bodyPr rtlCol="0" anchor="b">
            <a:normAutofit/>
          </a:bodyPr>
          <a:lstStyle>
            <a:lvl1pPr algn="l">
              <a:defRPr sz="4000">
                <a:solidFill>
                  <a:schemeClr val="tx1"/>
                </a:solidFill>
              </a:defRPr>
            </a:lvl1pPr>
          </a:lstStyle>
          <a:p>
            <a:pPr rtl="0"/>
            <a:r>
              <a:rPr lang="it-IT"/>
              <a:t>Fare clic per modificare lo stile del titolo</a:t>
            </a:r>
            <a:endParaRPr lang="it-IT" dirty="0"/>
          </a:p>
        </p:txBody>
      </p:sp>
      <p:sp>
        <p:nvSpPr>
          <p:cNvPr id="3" name="Sottotitolo 2"/>
          <p:cNvSpPr>
            <a:spLocks noGrp="1"/>
          </p:cNvSpPr>
          <p:nvPr>
            <p:ph type="subTitle" idx="1"/>
          </p:nvPr>
        </p:nvSpPr>
        <p:spPr>
          <a:xfrm>
            <a:off x="1295400" y="4572000"/>
            <a:ext cx="6400800" cy="1600200"/>
          </a:xfrm>
        </p:spPr>
        <p:txBody>
          <a:bodyPr rtlCol="0"/>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38016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idx="1"/>
          </p:nvPr>
        </p:nvSpPr>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endParaRPr lang="it-IT"/>
          </a:p>
        </p:txBody>
      </p:sp>
      <p:sp>
        <p:nvSpPr>
          <p:cNvPr id="4" name="Segnaposto data 3"/>
          <p:cNvSpPr>
            <a:spLocks noGrp="1"/>
          </p:cNvSpPr>
          <p:nvPr>
            <p:ph type="dt" sz="half" idx="10"/>
          </p:nvPr>
        </p:nvSpPr>
        <p:spPr/>
        <p:txBody>
          <a:bodyPr rtlCol="0"/>
          <a:lstStyle>
            <a:lvl1pPr>
              <a:defRPr/>
            </a:lvl1pPr>
          </a:lstStyle>
          <a:p>
            <a:fld id="{12F1AAF2-C0BF-44E4-905D-340E746A2648}" type="datetime1">
              <a:rPr lang="it-IT" smtClean="0"/>
              <a:pPr/>
              <a:t>07/07/2021</a:t>
            </a:fld>
            <a:endParaRPr lang="it-IT"/>
          </a:p>
        </p:txBody>
      </p:sp>
      <p:sp>
        <p:nvSpPr>
          <p:cNvPr id="6" name="Segnaposto numero diapositiva 5"/>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9409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sp>
        <p:nvSpPr>
          <p:cNvPr id="10" name="Rettangolo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11" name="Figura a mano libera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12" name="Figura a mano libera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Titolo 1"/>
          <p:cNvSpPr>
            <a:spLocks noGrp="1"/>
          </p:cNvSpPr>
          <p:nvPr>
            <p:ph type="ctrTitle"/>
          </p:nvPr>
        </p:nvSpPr>
        <p:spPr>
          <a:xfrm>
            <a:off x="1295401" y="1873584"/>
            <a:ext cx="5120640" cy="2560320"/>
          </a:xfrm>
        </p:spPr>
        <p:txBody>
          <a:bodyPr rtlCol="0" anchor="b">
            <a:normAutofit/>
          </a:bodyPr>
          <a:lstStyle>
            <a:lvl1pPr algn="l">
              <a:defRPr sz="4000">
                <a:solidFill>
                  <a:schemeClr val="tx1"/>
                </a:solidFill>
              </a:defRPr>
            </a:lvl1pPr>
          </a:lstStyle>
          <a:p>
            <a:pPr rtl="0"/>
            <a:r>
              <a:rPr lang="it-IT"/>
              <a:t>Fare clic per modificare lo stile del titolo</a:t>
            </a:r>
            <a:endParaRPr lang="it-IT" dirty="0"/>
          </a:p>
        </p:txBody>
      </p:sp>
      <p:sp>
        <p:nvSpPr>
          <p:cNvPr id="15" name="Segnaposto immagine 14" descr="Segnaposto vuoto per aggiungere un'immagine. Fare clic sul segnaposto e selezionare l'immagine che si vuole aggiungere"/>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defRPr>
            </a:lvl1pPr>
          </a:lstStyle>
          <a:p>
            <a:pPr rtl="0"/>
            <a:r>
              <a:rPr lang="it-IT"/>
              <a:t>Fare clic sull'icona per inserire un'immagine</a:t>
            </a:r>
            <a:endParaRPr lang="it-IT" dirty="0"/>
          </a:p>
        </p:txBody>
      </p:sp>
      <p:sp>
        <p:nvSpPr>
          <p:cNvPr id="3" name="Sottotitolo 2"/>
          <p:cNvSpPr>
            <a:spLocks noGrp="1"/>
          </p:cNvSpPr>
          <p:nvPr>
            <p:ph type="subTitle" idx="1"/>
          </p:nvPr>
        </p:nvSpPr>
        <p:spPr>
          <a:xfrm>
            <a:off x="1295401" y="4572000"/>
            <a:ext cx="5120640" cy="1600200"/>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124312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8" name="Figura a mano libera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9" name="Figura a mano libera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10" name="Figura a mano libera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Titolo 1"/>
          <p:cNvSpPr>
            <a:spLocks noGrp="1"/>
          </p:cNvSpPr>
          <p:nvPr>
            <p:ph type="title"/>
          </p:nvPr>
        </p:nvSpPr>
        <p:spPr>
          <a:xfrm>
            <a:off x="1295398" y="2914650"/>
            <a:ext cx="8046720" cy="1557338"/>
          </a:xfrm>
        </p:spPr>
        <p:txBody>
          <a:bodyPr rtlCol="0" anchor="b">
            <a:normAutofit/>
          </a:bodyPr>
          <a:lstStyle>
            <a:lvl1pPr>
              <a:defRPr sz="3200">
                <a:solidFill>
                  <a:schemeClr val="tx1"/>
                </a:solidFill>
              </a:defRPr>
            </a:lvl1pPr>
          </a:lstStyle>
          <a:p>
            <a:pPr rtl="0"/>
            <a:r>
              <a:rPr lang="it-IT"/>
              <a:t>Fare clic per modificare lo stile del titolo</a:t>
            </a:r>
            <a:endParaRPr lang="it-IT" dirty="0"/>
          </a:p>
        </p:txBody>
      </p:sp>
      <p:sp>
        <p:nvSpPr>
          <p:cNvPr id="3" name="Segnaposto testo 2"/>
          <p:cNvSpPr>
            <a:spLocks noGrp="1"/>
          </p:cNvSpPr>
          <p:nvPr>
            <p:ph type="body" idx="1"/>
          </p:nvPr>
        </p:nvSpPr>
        <p:spPr>
          <a:xfrm>
            <a:off x="1295398" y="4589463"/>
            <a:ext cx="8046718" cy="1011237"/>
          </a:xfrm>
        </p:spPr>
        <p:txBody>
          <a:bodyPr rtlCol="0"/>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a:t>Modifica gli stili del testo dello schema</a:t>
            </a:r>
          </a:p>
        </p:txBody>
      </p:sp>
    </p:spTree>
    <p:extLst>
      <p:ext uri="{BB962C8B-B14F-4D97-AF65-F5344CB8AC3E}">
        <p14:creationId xmlns:p14="http://schemas.microsoft.com/office/powerpoint/2010/main" val="95598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sz="half" idx="1"/>
          </p:nvPr>
        </p:nvSpPr>
        <p:spPr>
          <a:xfrm>
            <a:off x="1295400" y="1828800"/>
            <a:ext cx="4572000" cy="4343400"/>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324600" y="1828799"/>
            <a:ext cx="4572000" cy="4343401"/>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pPr rtl="0"/>
            <a:r>
              <a:rPr lang="it-IT"/>
              <a:t>Aggiungere un piè di pagina</a:t>
            </a:r>
            <a:endParaRPr lang="it-IT" dirty="0"/>
          </a:p>
        </p:txBody>
      </p:sp>
      <p:sp>
        <p:nvSpPr>
          <p:cNvPr id="5" name="Segnaposto data 4"/>
          <p:cNvSpPr>
            <a:spLocks noGrp="1"/>
          </p:cNvSpPr>
          <p:nvPr>
            <p:ph type="dt" sz="half" idx="10"/>
          </p:nvPr>
        </p:nvSpPr>
        <p:spPr/>
        <p:txBody>
          <a:bodyPr rtlCol="0"/>
          <a:lstStyle>
            <a:lvl1pPr>
              <a:defRPr/>
            </a:lvl1pPr>
          </a:lstStyle>
          <a:p>
            <a:fld id="{08E24292-2FC8-48DE-B8C9-0C6B6D12FF03}" type="datetime1">
              <a:rPr lang="it-IT" smtClean="0"/>
              <a:pPr/>
              <a:t>07/07/2021</a:t>
            </a:fld>
            <a:endParaRPr lang="it-IT" dirty="0"/>
          </a:p>
        </p:txBody>
      </p:sp>
      <p:sp>
        <p:nvSpPr>
          <p:cNvPr id="7" name="Segnaposto numero diapositiva 6"/>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76749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sz="half" idx="1"/>
          </p:nvPr>
        </p:nvSpPr>
        <p:spPr>
          <a:xfrm>
            <a:off x="1295400" y="1828800"/>
            <a:ext cx="4572000" cy="4343400"/>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324600" y="1828799"/>
            <a:ext cx="4572000" cy="4343401"/>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endParaRPr lang="it-IT"/>
          </a:p>
        </p:txBody>
      </p:sp>
      <p:sp>
        <p:nvSpPr>
          <p:cNvPr id="5" name="Segnaposto data 4"/>
          <p:cNvSpPr>
            <a:spLocks noGrp="1"/>
          </p:cNvSpPr>
          <p:nvPr>
            <p:ph type="dt" sz="half" idx="10"/>
          </p:nvPr>
        </p:nvSpPr>
        <p:spPr/>
        <p:txBody>
          <a:bodyPr rtlCol="0"/>
          <a:lstStyle>
            <a:lvl1pPr>
              <a:defRPr/>
            </a:lvl1pPr>
          </a:lstStyle>
          <a:p>
            <a:fld id="{8219378F-99CF-4CA6-89E5-681F2054F1E0}" type="datetime1">
              <a:rPr lang="it-IT" smtClean="0"/>
              <a:pPr/>
              <a:t>07/07/2021</a:t>
            </a:fld>
            <a:endParaRPr lang="it-IT"/>
          </a:p>
        </p:txBody>
      </p:sp>
      <p:sp>
        <p:nvSpPr>
          <p:cNvPr id="7" name="Segnaposto numero diapositiva 6"/>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356128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95400" y="255134"/>
            <a:ext cx="9601200" cy="1036850"/>
          </a:xfrm>
        </p:spPr>
        <p:txBody>
          <a:bodyPr rtlCol="0"/>
          <a:lstStyle/>
          <a:p>
            <a:pPr rtl="0"/>
            <a:r>
              <a:rPr lang="it-IT"/>
              <a:t>Fare clic per modificare lo stile del titolo</a:t>
            </a:r>
            <a:endParaRPr lang="it-IT" dirty="0"/>
          </a:p>
        </p:txBody>
      </p:sp>
      <p:sp>
        <p:nvSpPr>
          <p:cNvPr id="3" name="Segnaposto testo 2"/>
          <p:cNvSpPr>
            <a:spLocks noGrp="1"/>
          </p:cNvSpPr>
          <p:nvPr>
            <p:ph type="body" idx="1"/>
          </p:nvPr>
        </p:nvSpPr>
        <p:spPr>
          <a:xfrm>
            <a:off x="1295400" y="1828800"/>
            <a:ext cx="4572000" cy="850392"/>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295400" y="2705100"/>
            <a:ext cx="4572000" cy="3467100"/>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324600" y="1828800"/>
            <a:ext cx="4572000" cy="847725"/>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324600" y="2705100"/>
            <a:ext cx="4572000" cy="3467100"/>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7"/>
          <p:cNvSpPr>
            <a:spLocks noGrp="1"/>
          </p:cNvSpPr>
          <p:nvPr>
            <p:ph type="ftr" sz="quarter" idx="11"/>
          </p:nvPr>
        </p:nvSpPr>
        <p:spPr/>
        <p:txBody>
          <a:bodyPr rtlCol="0"/>
          <a:lstStyle/>
          <a:p>
            <a:endParaRPr lang="it-IT"/>
          </a:p>
        </p:txBody>
      </p:sp>
      <p:sp>
        <p:nvSpPr>
          <p:cNvPr id="7" name="Segnaposto data 6"/>
          <p:cNvSpPr>
            <a:spLocks noGrp="1"/>
          </p:cNvSpPr>
          <p:nvPr>
            <p:ph type="dt" sz="half" idx="10"/>
          </p:nvPr>
        </p:nvSpPr>
        <p:spPr/>
        <p:txBody>
          <a:bodyPr rtlCol="0"/>
          <a:lstStyle>
            <a:lvl1pPr>
              <a:defRPr/>
            </a:lvl1pPr>
          </a:lstStyle>
          <a:p>
            <a:fld id="{C0703FAA-86F9-43A2-9039-E0079BA3EFD1}" type="datetime1">
              <a:rPr lang="it-IT" smtClean="0"/>
              <a:pPr/>
              <a:t>07/07/2021</a:t>
            </a:fld>
            <a:endParaRPr lang="it-IT"/>
          </a:p>
        </p:txBody>
      </p:sp>
      <p:sp>
        <p:nvSpPr>
          <p:cNvPr id="9" name="Segnaposto numero diapositiva 8"/>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245403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4" name="Segnaposto piè di pagina 3"/>
          <p:cNvSpPr>
            <a:spLocks noGrp="1"/>
          </p:cNvSpPr>
          <p:nvPr>
            <p:ph type="ftr" sz="quarter" idx="11"/>
          </p:nvPr>
        </p:nvSpPr>
        <p:spPr/>
        <p:txBody>
          <a:bodyPr rtlCol="0"/>
          <a:lstStyle/>
          <a:p>
            <a:endParaRPr lang="it-IT"/>
          </a:p>
        </p:txBody>
      </p:sp>
      <p:sp>
        <p:nvSpPr>
          <p:cNvPr id="3" name="Segnaposto data 2"/>
          <p:cNvSpPr>
            <a:spLocks noGrp="1"/>
          </p:cNvSpPr>
          <p:nvPr>
            <p:ph type="dt" sz="half" idx="10"/>
          </p:nvPr>
        </p:nvSpPr>
        <p:spPr/>
        <p:txBody>
          <a:bodyPr rtlCol="0"/>
          <a:lstStyle>
            <a:lvl1pPr>
              <a:defRPr/>
            </a:lvl1pPr>
          </a:lstStyle>
          <a:p>
            <a:fld id="{23CB7FBF-FE40-4F9E-9747-EF454172A903}" type="datetime1">
              <a:rPr lang="it-IT" smtClean="0"/>
              <a:pPr/>
              <a:t>07/07/2021</a:t>
            </a:fld>
            <a:endParaRPr lang="it-IT"/>
          </a:p>
        </p:txBody>
      </p:sp>
      <p:sp>
        <p:nvSpPr>
          <p:cNvPr id="5" name="Segnaposto numero diapositiva 4"/>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128719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2" name="Segnaposto data 1"/>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3F10F2-0301-4DC4-B4A8-245F6D135990}" type="datetime1">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07/07/2021</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4" name="Segnaposto numero diapositiva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6827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defRPr sz="3200"/>
            </a:lvl1pPr>
          </a:lstStyle>
          <a:p>
            <a:pPr rtl="0"/>
            <a:r>
              <a:rPr lang="it-IT"/>
              <a:t>Fare clic per modificare lo stile del titolo</a:t>
            </a:r>
            <a:endParaRPr lang="it-IT" dirty="0"/>
          </a:p>
        </p:txBody>
      </p:sp>
      <p:sp>
        <p:nvSpPr>
          <p:cNvPr id="3" name="Segnaposto contenuto 2"/>
          <p:cNvSpPr>
            <a:spLocks noGrp="1"/>
          </p:cNvSpPr>
          <p:nvPr>
            <p:ph idx="1"/>
          </p:nvPr>
        </p:nvSpPr>
        <p:spPr>
          <a:xfrm>
            <a:off x="4728209" y="1828800"/>
            <a:ext cx="6126480" cy="43434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6" name="Segnaposto piè di pagina 5"/>
          <p:cNvSpPr>
            <a:spLocks noGrp="1"/>
          </p:cNvSpPr>
          <p:nvPr>
            <p:ph type="ftr" sz="quarter" idx="11"/>
          </p:nvPr>
        </p:nvSpPr>
        <p:spPr/>
        <p:txBody>
          <a:bodyPr rtlCol="0"/>
          <a:lstStyle/>
          <a:p>
            <a:endParaRPr lang="it-IT"/>
          </a:p>
        </p:txBody>
      </p:sp>
      <p:sp>
        <p:nvSpPr>
          <p:cNvPr id="5" name="Segnaposto data 4"/>
          <p:cNvSpPr>
            <a:spLocks noGrp="1"/>
          </p:cNvSpPr>
          <p:nvPr>
            <p:ph type="dt" sz="half" idx="10"/>
          </p:nvPr>
        </p:nvSpPr>
        <p:spPr/>
        <p:txBody>
          <a:bodyPr rtlCol="0"/>
          <a:lstStyle>
            <a:lvl1pPr>
              <a:defRPr/>
            </a:lvl1pPr>
          </a:lstStyle>
          <a:p>
            <a:fld id="{64FC5E22-3E6A-49CD-94FD-8E5810219972}" type="datetime1">
              <a:rPr lang="it-IT" smtClean="0"/>
              <a:pPr/>
              <a:t>07/07/2021</a:t>
            </a:fld>
            <a:endParaRPr lang="it-IT"/>
          </a:p>
        </p:txBody>
      </p:sp>
      <p:sp>
        <p:nvSpPr>
          <p:cNvPr id="7" name="Segnaposto numero diapositiva 6"/>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413972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95400" y="255134"/>
            <a:ext cx="9601200" cy="1036850"/>
          </a:xfrm>
        </p:spPr>
        <p:txBody>
          <a:bodyPr rtlCol="0" anchor="b"/>
          <a:lstStyle>
            <a:lvl1pPr>
              <a:defRPr sz="3200"/>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6" name="Segnaposto piè di pagina 5"/>
          <p:cNvSpPr>
            <a:spLocks noGrp="1"/>
          </p:cNvSpPr>
          <p:nvPr>
            <p:ph type="ftr" sz="quarter" idx="11"/>
          </p:nvPr>
        </p:nvSpPr>
        <p:spPr/>
        <p:txBody>
          <a:bodyPr rtlCol="0"/>
          <a:lstStyle/>
          <a:p>
            <a:endParaRPr lang="it-IT"/>
          </a:p>
        </p:txBody>
      </p:sp>
      <p:sp>
        <p:nvSpPr>
          <p:cNvPr id="5" name="Segnaposto data 4"/>
          <p:cNvSpPr>
            <a:spLocks noGrp="1"/>
          </p:cNvSpPr>
          <p:nvPr>
            <p:ph type="dt" sz="half" idx="10"/>
          </p:nvPr>
        </p:nvSpPr>
        <p:spPr/>
        <p:txBody>
          <a:bodyPr rtlCol="0"/>
          <a:lstStyle>
            <a:lvl1pPr>
              <a:defRPr/>
            </a:lvl1pPr>
          </a:lstStyle>
          <a:p>
            <a:fld id="{F7458167-368A-4343-8B50-D218B5DBDB9E}" type="datetime1">
              <a:rPr lang="it-IT" smtClean="0"/>
              <a:pPr/>
              <a:t>07/07/2021</a:t>
            </a:fld>
            <a:endParaRPr lang="it-IT"/>
          </a:p>
        </p:txBody>
      </p:sp>
      <p:sp>
        <p:nvSpPr>
          <p:cNvPr id="7" name="Segnaposto numero diapositiva 6"/>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167720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Due immagini con didascalie">
    <p:spTree>
      <p:nvGrpSpPr>
        <p:cNvPr id="1" name=""/>
        <p:cNvGrpSpPr/>
        <p:nvPr/>
      </p:nvGrpSpPr>
      <p:grpSpPr>
        <a:xfrm>
          <a:off x="0" y="0"/>
          <a:ext cx="0" cy="0"/>
          <a:chOff x="0" y="0"/>
          <a:chExt cx="0" cy="0"/>
        </a:xfrm>
      </p:grpSpPr>
      <p:sp>
        <p:nvSpPr>
          <p:cNvPr id="9" name="Rettangolo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0" name="Rettangolo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1" name="Rettangolo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12" name="Rettangolo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Titolo 1"/>
          <p:cNvSpPr>
            <a:spLocks noGrp="1"/>
          </p:cNvSpPr>
          <p:nvPr>
            <p:ph type="title"/>
          </p:nvPr>
        </p:nvSpPr>
        <p:spPr>
          <a:xfrm>
            <a:off x="1295400" y="255134"/>
            <a:ext cx="9601200" cy="1036850"/>
          </a:xfrm>
        </p:spPr>
        <p:txBody>
          <a:bodyPr rtlCol="0" anchor="b"/>
          <a:lstStyle>
            <a:lvl1pPr>
              <a:defRPr sz="3200"/>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bwMode="invGray">
          <a:xfrm>
            <a:off x="1371273"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8" name="Segnaposto immagine 2" descr="Segnaposto vuoto per aggiungere un'immagine. Fare clic sul segnaposto e selezionare l'immagine che si vuole aggiungere"/>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13" name="Segnaposto testo 3"/>
          <p:cNvSpPr>
            <a:spLocks noGrp="1"/>
          </p:cNvSpPr>
          <p:nvPr>
            <p:ph type="body" sz="half" idx="14"/>
          </p:nvPr>
        </p:nvSpPr>
        <p:spPr bwMode="invGray">
          <a:xfrm>
            <a:off x="6412954"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6" name="Segnaposto piè di pagina 5"/>
          <p:cNvSpPr>
            <a:spLocks noGrp="1"/>
          </p:cNvSpPr>
          <p:nvPr>
            <p:ph type="ftr" sz="quarter" idx="11"/>
          </p:nvPr>
        </p:nvSpPr>
        <p:spPr/>
        <p:txBody>
          <a:bodyPr rtlCol="0"/>
          <a:lstStyle/>
          <a:p>
            <a:pPr rtl="0"/>
            <a:r>
              <a:rPr lang="it-IT"/>
              <a:t>Aggiungere un piè di pagina</a:t>
            </a:r>
            <a:endParaRPr lang="it-IT" dirty="0"/>
          </a:p>
        </p:txBody>
      </p:sp>
      <p:sp>
        <p:nvSpPr>
          <p:cNvPr id="5" name="Segnaposto data 4"/>
          <p:cNvSpPr>
            <a:spLocks noGrp="1"/>
          </p:cNvSpPr>
          <p:nvPr>
            <p:ph type="dt" sz="half" idx="10"/>
          </p:nvPr>
        </p:nvSpPr>
        <p:spPr/>
        <p:txBody>
          <a:bodyPr rtlCol="0"/>
          <a:lstStyle>
            <a:lvl1pPr>
              <a:defRPr/>
            </a:lvl1pPr>
          </a:lstStyle>
          <a:p>
            <a:fld id="{1ACB5424-0EFC-4FE8-95AD-9CC902E6A1A2}" type="datetime1">
              <a:rPr lang="it-IT" smtClean="0"/>
              <a:pPr/>
              <a:t>07/07/2021</a:t>
            </a:fld>
            <a:endParaRPr lang="it-IT" dirty="0"/>
          </a:p>
        </p:txBody>
      </p:sp>
      <p:sp>
        <p:nvSpPr>
          <p:cNvPr id="7" name="Segnaposto numero diapositiva 6"/>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10332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endParaRPr lang="it-IT"/>
          </a:p>
        </p:txBody>
      </p:sp>
      <p:sp>
        <p:nvSpPr>
          <p:cNvPr id="4" name="Segnaposto data 3"/>
          <p:cNvSpPr>
            <a:spLocks noGrp="1"/>
          </p:cNvSpPr>
          <p:nvPr>
            <p:ph type="dt" sz="half" idx="10"/>
          </p:nvPr>
        </p:nvSpPr>
        <p:spPr/>
        <p:txBody>
          <a:bodyPr rtlCol="0"/>
          <a:lstStyle>
            <a:lvl1pPr>
              <a:defRPr/>
            </a:lvl1pPr>
          </a:lstStyle>
          <a:p>
            <a:fld id="{00E85174-72ED-4F5A-AE95-227EB5C2DF05}" type="datetime1">
              <a:rPr lang="it-IT" smtClean="0"/>
              <a:pPr/>
              <a:t>07/07/2021</a:t>
            </a:fld>
            <a:endParaRPr lang="it-IT"/>
          </a:p>
        </p:txBody>
      </p:sp>
      <p:sp>
        <p:nvSpPr>
          <p:cNvPr id="6" name="Segnaposto numero diapositiva 5"/>
          <p:cNvSpPr>
            <a:spLocks noGrp="1"/>
          </p:cNvSpPr>
          <p:nvPr>
            <p:ph type="sldNum" sz="quarter" idx="12"/>
          </p:nvPr>
        </p:nvSpPr>
        <p:spPr/>
        <p:txBody>
          <a:bodyPr rtlCol="0"/>
          <a:lstStyle/>
          <a:p>
            <a:fld id="{06624BDC-FB0A-4D5A-B7AD-24A820D4CB5A}" type="slidenum">
              <a:rPr lang="it-IT" smtClean="0"/>
              <a:pPr/>
              <a:t>‹N›</a:t>
            </a:fld>
            <a:endParaRPr lang="it-IT"/>
          </a:p>
        </p:txBody>
      </p:sp>
    </p:spTree>
    <p:extLst>
      <p:ext uri="{BB962C8B-B14F-4D97-AF65-F5344CB8AC3E}">
        <p14:creationId xmlns:p14="http://schemas.microsoft.com/office/powerpoint/2010/main" val="308065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7" name="Rettangolo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8" name="Rettangolo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9" name="Rettangolo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Titolo verticale 1"/>
          <p:cNvSpPr>
            <a:spLocks noGrp="1"/>
          </p:cNvSpPr>
          <p:nvPr>
            <p:ph type="title" orient="vert"/>
          </p:nvPr>
        </p:nvSpPr>
        <p:spPr>
          <a:xfrm>
            <a:off x="9871318" y="685800"/>
            <a:ext cx="1033272" cy="5486400"/>
          </a:xfrm>
        </p:spPr>
        <p:txBody>
          <a:bodyPr vert="eaVert"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a:xfrm>
            <a:off x="1295400" y="685800"/>
            <a:ext cx="7976754" cy="5486400"/>
          </a:xfrm>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4" name="Segnaposto data 3"/>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3F10F2-0301-4DC4-B4A8-245F6D135990}" type="datetime1">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07/07/2021</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6" name="Segnaposto numero diapositiva 5"/>
          <p:cNvSpPr>
            <a:spLocks noGrp="1"/>
          </p:cNvSpPr>
          <p:nvPr>
            <p:ph type="sldNum" sz="quarter" idx="12"/>
          </p:nvPr>
        </p:nvSpPr>
        <p:spPr/>
        <p:txBody>
          <a:bodyPr rtlCol="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40321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D8BCC3C-943D-45FE-90B1-B773102559A5}"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40113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95400" y="255134"/>
            <a:ext cx="9601200" cy="1036850"/>
          </a:xfrm>
        </p:spPr>
        <p:txBody>
          <a:bodyPr rtlCol="0"/>
          <a:lstStyle/>
          <a:p>
            <a:pPr rtl="0"/>
            <a:r>
              <a:rPr lang="it-IT"/>
              <a:t>Fare clic per modificare lo stile del titolo</a:t>
            </a:r>
            <a:endParaRPr lang="it-IT" dirty="0"/>
          </a:p>
        </p:txBody>
      </p:sp>
      <p:sp>
        <p:nvSpPr>
          <p:cNvPr id="3" name="Segnaposto testo 2"/>
          <p:cNvSpPr>
            <a:spLocks noGrp="1"/>
          </p:cNvSpPr>
          <p:nvPr>
            <p:ph type="body" idx="1"/>
          </p:nvPr>
        </p:nvSpPr>
        <p:spPr>
          <a:xfrm>
            <a:off x="1295400" y="1828800"/>
            <a:ext cx="4572000" cy="850392"/>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295400" y="2705100"/>
            <a:ext cx="4572000" cy="3467100"/>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324600" y="1828800"/>
            <a:ext cx="4572000" cy="847725"/>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324600" y="2705100"/>
            <a:ext cx="4572000" cy="3467100"/>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7"/>
          <p:cNvSpPr>
            <a:spLocks noGrp="1"/>
          </p:cNvSpPr>
          <p:nvPr>
            <p:ph type="ftr" sz="quarter" idx="11"/>
          </p:nvPr>
        </p:nvSpPr>
        <p:spPr/>
        <p:txBody>
          <a:bodyPr rtlCol="0"/>
          <a:lstStyle/>
          <a:p>
            <a:pPr rtl="0"/>
            <a:r>
              <a:rPr lang="it-IT"/>
              <a:t>Aggiungere un piè di pagina</a:t>
            </a:r>
            <a:endParaRPr lang="it-IT" dirty="0"/>
          </a:p>
        </p:txBody>
      </p:sp>
      <p:sp>
        <p:nvSpPr>
          <p:cNvPr id="7" name="Segnaposto data 6"/>
          <p:cNvSpPr>
            <a:spLocks noGrp="1"/>
          </p:cNvSpPr>
          <p:nvPr>
            <p:ph type="dt" sz="half" idx="10"/>
          </p:nvPr>
        </p:nvSpPr>
        <p:spPr/>
        <p:txBody>
          <a:bodyPr rtlCol="0"/>
          <a:lstStyle>
            <a:lvl1pPr>
              <a:defRPr/>
            </a:lvl1pPr>
          </a:lstStyle>
          <a:p>
            <a:fld id="{23111C69-6519-4333-89B8-14E02002A54C}" type="datetime1">
              <a:rPr lang="it-IT" smtClean="0"/>
              <a:pPr/>
              <a:t>07/07/2021</a:t>
            </a:fld>
            <a:endParaRPr lang="it-IT" dirty="0"/>
          </a:p>
        </p:txBody>
      </p:sp>
      <p:sp>
        <p:nvSpPr>
          <p:cNvPr id="9" name="Segnaposto numero diapositiva 8"/>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19289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7DC8E2E-1715-41C6-8120-CEC1FB5F821D}"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137088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9C8E667-9FC5-4045-9400-79243AE26465}"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2371309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6BD9C16-8504-4CFF-B74E-6C59D8EDB329}" type="datetime1">
              <a:rPr lang="it-IT" smtClean="0"/>
              <a:pPr/>
              <a:t>07/07/2021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66683706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45127" y="2507550"/>
            <a:ext cx="5156200" cy="36805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7550"/>
            <a:ext cx="5181601" cy="36805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85B619E3-5DE0-4AEC-B14C-B2AC8DF8510A}" type="datetime1">
              <a:rPr lang="it-IT" smtClean="0"/>
              <a:pPr/>
              <a:t>07/07/2021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6624BDC-FB0A-4D5A-B7AD-24A820D4CB5A}"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1471960780"/>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80B4D3-CBA3-4762-B67D-5266445AF8A6}" type="datetime1">
              <a:rPr lang="it-IT" smtClean="0"/>
              <a:pPr/>
              <a:t>07/07/2021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6624BDC-FB0A-4D5A-B7AD-24A820D4CB5A}"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3616628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08747-2508-4371-A144-88CA575233E9}" type="datetime1">
              <a:rPr lang="it-IT" smtClean="0"/>
              <a:pPr/>
              <a:t>07/07/2021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7170164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it-IT"/>
              <a:t>Fare clic per modificare lo stile del titolo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3F97320-A218-4EB6-8E0A-EEB42B941D81}" type="datetime1">
              <a:rPr lang="it-IT" smtClean="0"/>
              <a:pPr/>
              <a:t>07/07/2021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314969123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EA6AFE5-D6DF-4A60-B491-C7DEF9E0C371}" type="datetime1">
              <a:rPr lang="it-IT" smtClean="0"/>
              <a:pPr/>
              <a:t>07/07/2021</a:t>
            </a:fld>
            <a:endParaRPr lang="it-IT"/>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118359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2C8224B-66C8-47B3-98C0-3B7D0EAAA32E}"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32319349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2667CDC-281A-4454-AB9A-11AAA0166D06}" type="datetime1">
              <a:rPr lang="it-IT" smtClean="0"/>
              <a:pPr/>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624BDC-FB0A-4D5A-B7AD-24A820D4CB5A}" type="slidenum">
              <a:rPr lang="it-IT" smtClean="0"/>
              <a:pPr/>
              <a:t>‹N›</a:t>
            </a:fld>
            <a:endParaRPr lang="it-IT"/>
          </a:p>
        </p:txBody>
      </p:sp>
    </p:spTree>
    <p:extLst>
      <p:ext uri="{BB962C8B-B14F-4D97-AF65-F5344CB8AC3E}">
        <p14:creationId xmlns:p14="http://schemas.microsoft.com/office/powerpoint/2010/main" val="254633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4" name="Segnaposto piè di pagina 3"/>
          <p:cNvSpPr>
            <a:spLocks noGrp="1"/>
          </p:cNvSpPr>
          <p:nvPr>
            <p:ph type="ftr" sz="quarter" idx="11"/>
          </p:nvPr>
        </p:nvSpPr>
        <p:spPr/>
        <p:txBody>
          <a:bodyPr rtlCol="0"/>
          <a:lstStyle/>
          <a:p>
            <a:pPr rtl="0"/>
            <a:r>
              <a:rPr lang="it-IT"/>
              <a:t>Aggiungere un piè di pagina</a:t>
            </a:r>
            <a:endParaRPr lang="it-IT" dirty="0"/>
          </a:p>
        </p:txBody>
      </p:sp>
      <p:sp>
        <p:nvSpPr>
          <p:cNvPr id="3" name="Segnaposto data 2"/>
          <p:cNvSpPr>
            <a:spLocks noGrp="1"/>
          </p:cNvSpPr>
          <p:nvPr>
            <p:ph type="dt" sz="half" idx="10"/>
          </p:nvPr>
        </p:nvSpPr>
        <p:spPr/>
        <p:txBody>
          <a:bodyPr rtlCol="0"/>
          <a:lstStyle>
            <a:lvl1pPr>
              <a:defRPr/>
            </a:lvl1pPr>
          </a:lstStyle>
          <a:p>
            <a:fld id="{0F8311A2-7E09-4566-A357-9685A2629100}" type="datetime1">
              <a:rPr lang="it-IT" smtClean="0"/>
              <a:pPr/>
              <a:t>07/07/2021</a:t>
            </a:fld>
            <a:endParaRPr lang="it-IT" dirty="0"/>
          </a:p>
        </p:txBody>
      </p:sp>
      <p:sp>
        <p:nvSpPr>
          <p:cNvPr id="5" name="Segnaposto numero diapositiva 4"/>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23179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r>
              <a:rPr lang="it-IT"/>
              <a:t>Aggiungere un piè di pagina</a:t>
            </a:r>
            <a:endParaRPr lang="it-IT" dirty="0"/>
          </a:p>
        </p:txBody>
      </p:sp>
      <p:sp>
        <p:nvSpPr>
          <p:cNvPr id="2" name="Segnaposto data 1"/>
          <p:cNvSpPr>
            <a:spLocks noGrp="1"/>
          </p:cNvSpPr>
          <p:nvPr>
            <p:ph type="dt" sz="half" idx="10"/>
          </p:nvPr>
        </p:nvSpPr>
        <p:spPr/>
        <p:txBody>
          <a:bodyPr rtlCol="0"/>
          <a:lstStyle>
            <a:lvl1pPr>
              <a:defRPr/>
            </a:lvl1pPr>
          </a:lstStyle>
          <a:p>
            <a:fld id="{6F98AB85-0621-463C-8BC8-C27CD062F201}" type="datetime1">
              <a:rPr lang="it-IT" smtClean="0"/>
              <a:pPr/>
              <a:t>07/07/2021</a:t>
            </a:fld>
            <a:endParaRPr lang="it-IT" dirty="0"/>
          </a:p>
        </p:txBody>
      </p:sp>
      <p:sp>
        <p:nvSpPr>
          <p:cNvPr id="4" name="Segnaposto numero diapositiva 3"/>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117019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defRPr sz="3200"/>
            </a:lvl1pPr>
          </a:lstStyle>
          <a:p>
            <a:pPr rtl="0"/>
            <a:r>
              <a:rPr lang="it-IT"/>
              <a:t>Fare clic per modificare lo stile del titolo</a:t>
            </a:r>
            <a:endParaRPr lang="it-IT" dirty="0"/>
          </a:p>
        </p:txBody>
      </p:sp>
      <p:sp>
        <p:nvSpPr>
          <p:cNvPr id="3" name="Segnaposto contenuto 2"/>
          <p:cNvSpPr>
            <a:spLocks noGrp="1"/>
          </p:cNvSpPr>
          <p:nvPr>
            <p:ph idx="1"/>
          </p:nvPr>
        </p:nvSpPr>
        <p:spPr>
          <a:xfrm>
            <a:off x="4728209" y="1828800"/>
            <a:ext cx="6126480" cy="43434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Modifica gli stili del testo dello schema</a:t>
            </a:r>
          </a:p>
        </p:txBody>
      </p:sp>
      <p:sp>
        <p:nvSpPr>
          <p:cNvPr id="6" name="Segnaposto piè di pagina 5"/>
          <p:cNvSpPr>
            <a:spLocks noGrp="1"/>
          </p:cNvSpPr>
          <p:nvPr>
            <p:ph type="ftr" sz="quarter" idx="11"/>
          </p:nvPr>
        </p:nvSpPr>
        <p:spPr/>
        <p:txBody>
          <a:bodyPr rtlCol="0"/>
          <a:lstStyle/>
          <a:p>
            <a:pPr rtl="0"/>
            <a:r>
              <a:rPr lang="it-IT"/>
              <a:t>Aggiungere un piè di pagina</a:t>
            </a:r>
            <a:endParaRPr lang="it-IT" dirty="0"/>
          </a:p>
        </p:txBody>
      </p:sp>
      <p:sp>
        <p:nvSpPr>
          <p:cNvPr id="5" name="Segnaposto data 4"/>
          <p:cNvSpPr>
            <a:spLocks noGrp="1"/>
          </p:cNvSpPr>
          <p:nvPr>
            <p:ph type="dt" sz="half" idx="10"/>
          </p:nvPr>
        </p:nvSpPr>
        <p:spPr/>
        <p:txBody>
          <a:bodyPr rtlCol="0"/>
          <a:lstStyle>
            <a:lvl1pPr>
              <a:defRPr/>
            </a:lvl1pPr>
          </a:lstStyle>
          <a:p>
            <a:fld id="{2BD78A9C-123C-4B83-A54F-2117732E7F71}" type="datetime1">
              <a:rPr lang="it-IT" smtClean="0"/>
              <a:pPr/>
              <a:t>07/07/2021</a:t>
            </a:fld>
            <a:endParaRPr lang="it-IT" dirty="0"/>
          </a:p>
        </p:txBody>
      </p:sp>
      <p:sp>
        <p:nvSpPr>
          <p:cNvPr id="7" name="Segnaposto numero diapositiva 6"/>
          <p:cNvSpPr>
            <a:spLocks noGrp="1"/>
          </p:cNvSpPr>
          <p:nvPr>
            <p:ph type="sldNum" sz="quarter" idx="12"/>
          </p:nvPr>
        </p:nvSpPr>
        <p:spPr/>
        <p:txBody>
          <a:bodyPr rtlCol="0"/>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372980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8" name="Rettangolo 7"/>
          <p:cNvSpPr/>
          <p:nvPr/>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9" name="Rettangolo 8"/>
          <p:cNvSpPr/>
          <p:nvPr/>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Segnaposto titolo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pPr rtl="0"/>
            <a:r>
              <a:rPr lang="it-IT" dirty="0"/>
              <a:t>Fare clic per modificare lo stile del titolo dello schema</a:t>
            </a:r>
          </a:p>
        </p:txBody>
      </p:sp>
      <p:sp>
        <p:nvSpPr>
          <p:cNvPr id="3" name="Segnaposto testo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pPr rtl="0"/>
            <a:r>
              <a:rPr lang="it-IT"/>
              <a:t>Aggiungere un piè di pagina</a:t>
            </a:r>
            <a:endParaRPr lang="it-IT" dirty="0"/>
          </a:p>
        </p:txBody>
      </p:sp>
      <p:sp>
        <p:nvSpPr>
          <p:cNvPr id="4" name="Segnaposto data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F66E599D-40D8-4588-BA06-8E7151C3A19F}" type="datetime1">
              <a:rPr lang="it-IT" smtClean="0"/>
              <a:pPr/>
              <a:t>07/07/2021</a:t>
            </a:fld>
            <a:endParaRPr lang="it-IT" dirty="0"/>
          </a:p>
        </p:txBody>
      </p:sp>
      <p:sp>
        <p:nvSpPr>
          <p:cNvPr id="6" name="Segnaposto numero diapositiva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pPr rtl="0"/>
            <a:fld id="{A7F8E3F6-DE14-48B2-B2BC-6FABA9630FB8}" type="slidenum">
              <a:rPr lang="it-IT" smtClean="0"/>
              <a:pPr rtl="0"/>
              <a:t>‹N›</a:t>
            </a:fld>
            <a:endParaRPr lang="it-IT" dirty="0"/>
          </a:p>
        </p:txBody>
      </p:sp>
      <p:sp>
        <p:nvSpPr>
          <p:cNvPr id="10" name="Rettangolo 9"/>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0"/>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Rettangolo 11"/>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39067149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2160" userDrawn="1">
          <p15:clr>
            <a:srgbClr val="F26B43"/>
          </p15:clr>
        </p15:guide>
        <p15:guide id="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3F10F2-0301-4DC4-B4A8-245F6D135990}" type="datetime1">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07/07/2021</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44754323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8" name="Rettangolo 7"/>
          <p:cNvSpPr/>
          <p:nvPr/>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9" name="Rettangolo 8"/>
          <p:cNvSpPr/>
          <p:nvPr/>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Segnaposto titolo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pPr rtl="0"/>
            <a:r>
              <a:rPr lang="it-IT" dirty="0"/>
              <a:t>Fare clic per modificare lo stile del titolo dello schema</a:t>
            </a:r>
          </a:p>
        </p:txBody>
      </p:sp>
      <p:sp>
        <p:nvSpPr>
          <p:cNvPr id="3" name="Segnaposto testo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pPr rtl="0"/>
            <a:r>
              <a:rPr lang="it-IT"/>
              <a:t>Aggiungere un piè di pagina</a:t>
            </a:r>
            <a:endParaRPr lang="it-IT" dirty="0"/>
          </a:p>
        </p:txBody>
      </p:sp>
      <p:sp>
        <p:nvSpPr>
          <p:cNvPr id="4" name="Segnaposto data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F66E599D-40D8-4588-BA06-8E7151C3A19F}" type="datetime1">
              <a:rPr lang="it-IT" smtClean="0"/>
              <a:pPr/>
              <a:t>07/07/2021</a:t>
            </a:fld>
            <a:endParaRPr lang="it-IT" dirty="0"/>
          </a:p>
        </p:txBody>
      </p:sp>
      <p:sp>
        <p:nvSpPr>
          <p:cNvPr id="6" name="Segnaposto numero diapositiva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10272965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8" name="Rettangolo 7"/>
          <p:cNvSpPr/>
          <p:nvPr/>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9" name="Rettangolo 8"/>
          <p:cNvSpPr/>
          <p:nvPr/>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Segnaposto titolo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pPr rtl="0"/>
            <a:r>
              <a:rPr lang="it-IT" dirty="0"/>
              <a:t>Fare clic per modificare lo stile del titolo dello schema</a:t>
            </a:r>
          </a:p>
        </p:txBody>
      </p:sp>
      <p:sp>
        <p:nvSpPr>
          <p:cNvPr id="3" name="Segnaposto testo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pPr rtl="0"/>
            <a:r>
              <a:rPr lang="it-IT"/>
              <a:t>Aggiungere un piè di pagina</a:t>
            </a:r>
            <a:endParaRPr lang="it-IT" dirty="0"/>
          </a:p>
        </p:txBody>
      </p:sp>
      <p:sp>
        <p:nvSpPr>
          <p:cNvPr id="4" name="Segnaposto data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F66E599D-40D8-4588-BA06-8E7151C3A19F}" type="datetime1">
              <a:rPr lang="it-IT" smtClean="0"/>
              <a:pPr/>
              <a:t>07/07/2021</a:t>
            </a:fld>
            <a:endParaRPr lang="it-IT" dirty="0"/>
          </a:p>
        </p:txBody>
      </p:sp>
      <p:sp>
        <p:nvSpPr>
          <p:cNvPr id="6" name="Segnaposto numero diapositiva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pPr rtl="0"/>
            <a:fld id="{A7F8E3F6-DE14-48B2-B2BC-6FABA9630FB8}" type="slidenum">
              <a:rPr lang="it-IT" smtClean="0"/>
              <a:pPr rtl="0"/>
              <a:t>‹N›</a:t>
            </a:fld>
            <a:endParaRPr lang="it-IT" dirty="0"/>
          </a:p>
        </p:txBody>
      </p:sp>
    </p:spTree>
    <p:extLst>
      <p:ext uri="{BB962C8B-B14F-4D97-AF65-F5344CB8AC3E}">
        <p14:creationId xmlns:p14="http://schemas.microsoft.com/office/powerpoint/2010/main" val="232937963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8CBAF5-802E-4E2A-BC79-7E3AB36EBB5F}" type="datetime1">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07/07/2021</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1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18472462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themeOverride" Target="../theme/themeOverride6.xml"/><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hyperlink" Target="https://www.globalreporting.org/media/z53l0gdm/gri-b-lab-mapping-publication.pdf" TargetMode="External"/><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themeOverride" Target="../theme/themeOverride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Titolo 1"/>
          <p:cNvSpPr txBox="1">
            <a:spLocks/>
          </p:cNvSpPr>
          <p:nvPr/>
        </p:nvSpPr>
        <p:spPr>
          <a:xfrm>
            <a:off x="2526466" y="1858228"/>
            <a:ext cx="6648994" cy="3380802"/>
          </a:xfrm>
          <a:prstGeom prst="rect">
            <a:avLst/>
          </a:prstGeom>
        </p:spPr>
        <p:txBody>
          <a:bodyPr rtlCol="0">
            <a:normAutofit/>
          </a:bodyPr>
          <a:lstStyle/>
          <a:p>
            <a:pPr lvl="0" algn="ctr">
              <a:lnSpc>
                <a:spcPct val="90000"/>
              </a:lnSpc>
              <a:spcBef>
                <a:spcPct val="0"/>
              </a:spcBef>
              <a:defRPr/>
            </a:pPr>
            <a:r>
              <a:rPr kumimoji="0" lang="it-IT" sz="3600" b="0" i="0" u="none" strike="noStrike" kern="1200" cap="none" spc="0" normalizeH="0" baseline="0" noProof="0" dirty="0" smtClean="0">
                <a:ln>
                  <a:noFill/>
                </a:ln>
                <a:solidFill>
                  <a:srgbClr val="FF0000"/>
                </a:solidFill>
                <a:effectLst/>
                <a:uLnTx/>
                <a:uFillTx/>
                <a:latin typeface="+mj-lt"/>
                <a:ea typeface="+mj-ea"/>
                <a:cs typeface="+mj-cs"/>
              </a:rPr>
              <a:t> </a:t>
            </a:r>
            <a:br>
              <a:rPr kumimoji="0" lang="it-IT" sz="3600" b="0" i="0" u="none" strike="noStrike" kern="1200" cap="none" spc="0" normalizeH="0" baseline="0" noProof="0" dirty="0" smtClean="0">
                <a:ln>
                  <a:noFill/>
                </a:ln>
                <a:solidFill>
                  <a:srgbClr val="FF0000"/>
                </a:solidFill>
                <a:effectLst/>
                <a:uLnTx/>
                <a:uFillTx/>
                <a:latin typeface="+mj-lt"/>
                <a:ea typeface="+mj-ea"/>
                <a:cs typeface="+mj-cs"/>
              </a:rPr>
            </a:br>
            <a:r>
              <a:rPr kumimoji="0" lang="it-IT" sz="3100" b="0" i="0" u="none" strike="noStrike" kern="1200" cap="none" spc="0" normalizeH="0" baseline="0" noProof="0" dirty="0" smtClean="0">
                <a:ln>
                  <a:noFill/>
                </a:ln>
                <a:solidFill>
                  <a:srgbClr val="000000"/>
                </a:solidFill>
                <a:effectLst/>
                <a:uLnTx/>
                <a:uFillTx/>
                <a:latin typeface="+mj-lt"/>
                <a:ea typeface="+mj-ea"/>
                <a:cs typeface="+mj-cs"/>
              </a:rPr>
              <a:t>“</a:t>
            </a:r>
            <a:r>
              <a:rPr lang="it-IT" sz="4000" dirty="0">
                <a:solidFill>
                  <a:srgbClr val="000000"/>
                </a:solidFill>
              </a:rPr>
              <a:t>Società Benefit e pratiche commerciali scorrette</a:t>
            </a:r>
            <a:r>
              <a:rPr kumimoji="0" lang="it-IT" sz="3100" b="0" i="0" u="none" strike="noStrike" kern="1200" cap="none" spc="0" normalizeH="0" baseline="0" noProof="0" dirty="0" smtClean="0">
                <a:ln>
                  <a:noFill/>
                </a:ln>
                <a:solidFill>
                  <a:srgbClr val="000000"/>
                </a:solidFill>
                <a:effectLst/>
                <a:uLnTx/>
                <a:uFillTx/>
                <a:latin typeface="+mj-lt"/>
                <a:ea typeface="+mj-ea"/>
                <a:cs typeface="+mj-cs"/>
              </a:rPr>
              <a:t>”</a:t>
            </a:r>
            <a:br>
              <a:rPr kumimoji="0" lang="it-IT" sz="3100" b="0" i="0" u="none" strike="noStrike" kern="1200" cap="none" spc="0" normalizeH="0" baseline="0" noProof="0" dirty="0" smtClean="0">
                <a:ln>
                  <a:noFill/>
                </a:ln>
                <a:solidFill>
                  <a:srgbClr val="000000"/>
                </a:solidFill>
                <a:effectLst/>
                <a:uLnTx/>
                <a:uFillTx/>
                <a:latin typeface="+mj-lt"/>
                <a:ea typeface="+mj-ea"/>
                <a:cs typeface="+mj-cs"/>
              </a:rPr>
            </a:br>
            <a:endParaRPr kumimoji="0" lang="it-IT" sz="3100" b="0" i="0" u="none" strike="noStrike" kern="1200" cap="none" spc="0" normalizeH="0" baseline="0" noProof="0" dirty="0">
              <a:ln>
                <a:noFill/>
              </a:ln>
              <a:solidFill>
                <a:srgbClr val="000000"/>
              </a:solidFill>
              <a:effectLst/>
              <a:uLnTx/>
              <a:uFillTx/>
              <a:latin typeface="+mj-lt"/>
              <a:ea typeface="+mj-ea"/>
              <a:cs typeface="+mj-cs"/>
            </a:endParaRPr>
          </a:p>
        </p:txBody>
      </p:sp>
      <p:sp>
        <p:nvSpPr>
          <p:cNvPr id="9" name="Sottotitolo 2"/>
          <p:cNvSpPr txBox="1">
            <a:spLocks/>
          </p:cNvSpPr>
          <p:nvPr/>
        </p:nvSpPr>
        <p:spPr>
          <a:xfrm>
            <a:off x="1138646" y="4067503"/>
            <a:ext cx="5120640" cy="1171527"/>
          </a:xfrm>
          <a:prstGeom prst="rect">
            <a:avLst/>
          </a:prstGeom>
        </p:spPr>
        <p:txBody>
          <a:bodyPr rtlCol="0">
            <a:normAutofit fontScale="77500" lnSpcReduction="20000"/>
          </a:bodyPr>
          <a:lstStyle/>
          <a:p>
            <a:pPr marL="274320" lvl="0" indent="-274320" algn="ctr">
              <a:lnSpc>
                <a:spcPct val="90000"/>
              </a:lnSpc>
              <a:spcBef>
                <a:spcPts val="1800"/>
              </a:spcBef>
              <a:defRPr/>
            </a:pPr>
            <a:r>
              <a:rPr kumimoji="0" lang="it-IT" sz="2000" b="0" u="none" strike="noStrike" kern="1200" cap="none" spc="0" normalizeH="0" baseline="0" noProof="0" dirty="0" smtClean="0">
                <a:ln>
                  <a:noFill/>
                </a:ln>
                <a:solidFill>
                  <a:srgbClr val="FF0000"/>
                </a:solidFill>
                <a:effectLst/>
                <a:uLnTx/>
                <a:uFillTx/>
                <a:latin typeface="+mn-lt"/>
                <a:ea typeface="+mn-ea"/>
                <a:cs typeface="+mn-cs"/>
              </a:rPr>
              <a:t>Relatore: </a:t>
            </a:r>
            <a:r>
              <a:rPr kumimoji="0" lang="it-IT" sz="2000" b="0" i="1" u="none" strike="noStrike" kern="1200" cap="none" spc="0" normalizeH="0" baseline="0" noProof="0" dirty="0" smtClean="0">
                <a:ln>
                  <a:noFill/>
                </a:ln>
                <a:solidFill>
                  <a:srgbClr val="FF0000"/>
                </a:solidFill>
                <a:effectLst/>
                <a:uLnTx/>
                <a:uFillTx/>
                <a:latin typeface="+mn-lt"/>
                <a:ea typeface="+mn-ea"/>
                <a:cs typeface="+mn-cs"/>
              </a:rPr>
              <a:t>Prof. </a:t>
            </a:r>
            <a:r>
              <a:rPr lang="it-IT" sz="2000" i="1" dirty="0" smtClean="0">
                <a:solidFill>
                  <a:srgbClr val="FF0000"/>
                </a:solidFill>
              </a:rPr>
              <a:t>Fabiola Massa</a:t>
            </a:r>
          </a:p>
          <a:p>
            <a:pPr lvl="0" algn="ctr">
              <a:lnSpc>
                <a:spcPct val="120000"/>
              </a:lnSpc>
              <a:defRPr/>
            </a:pPr>
            <a:endParaRPr lang="it-IT" dirty="0" smtClean="0"/>
          </a:p>
          <a:p>
            <a:pPr lvl="0" algn="ctr">
              <a:lnSpc>
                <a:spcPct val="120000"/>
              </a:lnSpc>
              <a:defRPr/>
            </a:pPr>
            <a:r>
              <a:rPr lang="it-IT" dirty="0" smtClean="0">
                <a:solidFill>
                  <a:srgbClr val="000000"/>
                </a:solidFill>
              </a:rPr>
              <a:t>Docente </a:t>
            </a:r>
            <a:r>
              <a:rPr lang="it-IT" dirty="0">
                <a:solidFill>
                  <a:srgbClr val="000000"/>
                </a:solidFill>
              </a:rPr>
              <a:t>di Diritto dei Mercati e Protezione </a:t>
            </a:r>
            <a:r>
              <a:rPr lang="it-IT" dirty="0" smtClean="0">
                <a:solidFill>
                  <a:srgbClr val="000000"/>
                </a:solidFill>
              </a:rPr>
              <a:t>dell’Innovazione Università </a:t>
            </a:r>
            <a:r>
              <a:rPr lang="it-IT" dirty="0">
                <a:solidFill>
                  <a:srgbClr val="000000"/>
                </a:solidFill>
              </a:rPr>
              <a:t>degli Studi di Roma "Tor Vergata"</a:t>
            </a:r>
            <a:endParaRPr kumimoji="0" lang="it-IT" b="0" i="1" u="none" strike="noStrike" kern="1200" cap="none" spc="0" normalizeH="0" baseline="0" noProof="0" dirty="0">
              <a:ln>
                <a:noFill/>
              </a:ln>
              <a:solidFill>
                <a:srgbClr val="000000"/>
              </a:solidFill>
              <a:effectLst/>
              <a:uLnTx/>
              <a:uFillTx/>
            </a:endParaRPr>
          </a:p>
          <a:p>
            <a:pPr lvl="0" algn="ctr">
              <a:lnSpc>
                <a:spcPct val="120000"/>
              </a:lnSpc>
              <a:defRPr/>
            </a:pPr>
            <a:endParaRPr lang="it-IT" sz="2000" i="1" dirty="0" smtClean="0">
              <a:solidFill>
                <a:srgbClr val="FF0000"/>
              </a:solidFill>
            </a:endParaRPr>
          </a:p>
          <a:p>
            <a:pPr marL="274320" lvl="0" indent="-274320" algn="ctr">
              <a:lnSpc>
                <a:spcPct val="90000"/>
              </a:lnSpc>
              <a:spcBef>
                <a:spcPts val="1800"/>
              </a:spcBef>
              <a:defRPr/>
            </a:pPr>
            <a:endParaRPr kumimoji="0" lang="it-IT" sz="2000" b="0" i="1" u="none" strike="noStrike" kern="1200" cap="none" spc="0" normalizeH="0" baseline="0" noProof="0" dirty="0">
              <a:ln>
                <a:noFill/>
              </a:ln>
              <a:solidFill>
                <a:srgbClr val="FF0000"/>
              </a:solidFill>
              <a:effectLst/>
              <a:uLnTx/>
              <a:uFillTx/>
              <a:latin typeface="+mn-lt"/>
              <a:ea typeface="+mn-ea"/>
              <a:cs typeface="+mn-cs"/>
            </a:endParaRPr>
          </a:p>
        </p:txBody>
      </p:sp>
      <p:sp>
        <p:nvSpPr>
          <p:cNvPr id="10" name="CasellaDiTesto 9"/>
          <p:cNvSpPr txBox="1"/>
          <p:nvPr/>
        </p:nvSpPr>
        <p:spPr>
          <a:xfrm>
            <a:off x="7663070" y="5923722"/>
            <a:ext cx="2832652" cy="369332"/>
          </a:xfrm>
          <a:prstGeom prst="rect">
            <a:avLst/>
          </a:prstGeom>
          <a:noFill/>
        </p:spPr>
        <p:txBody>
          <a:bodyPr wrap="square" rtlCol="0">
            <a:spAutoFit/>
          </a:bodyPr>
          <a:lstStyle/>
          <a:p>
            <a:r>
              <a:rPr lang="it-IT" dirty="0" smtClean="0"/>
              <a:t>Roma, 7 luglio 2021</a:t>
            </a:r>
            <a:endParaRPr lang="it-IT" dirty="0"/>
          </a:p>
        </p:txBody>
      </p:sp>
    </p:spTree>
    <p:extLst>
      <p:ext uri="{BB962C8B-B14F-4D97-AF65-F5344CB8AC3E}">
        <p14:creationId xmlns:p14="http://schemas.microsoft.com/office/powerpoint/2010/main" val="103107044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8" name="Segnaposto testo 3">
            <a:extLst>
              <a:ext uri="{FF2B5EF4-FFF2-40B4-BE49-F238E27FC236}">
                <a16:creationId xmlns:a16="http://schemas.microsoft.com/office/drawing/2014/main" id="{A3A031B7-7615-47C5-9237-73640593847A}"/>
              </a:ext>
            </a:extLst>
          </p:cNvPr>
          <p:cNvSpPr txBox="1">
            <a:spLocks/>
          </p:cNvSpPr>
          <p:nvPr/>
        </p:nvSpPr>
        <p:spPr>
          <a:xfrm>
            <a:off x="609600" y="2869476"/>
            <a:ext cx="10972800" cy="3385542"/>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gn="just">
              <a:buNone/>
            </a:pPr>
            <a:r>
              <a:rPr lang="it-IT" sz="2000" dirty="0" smtClean="0"/>
              <a:t>	</a:t>
            </a:r>
            <a:r>
              <a:rPr lang="it-IT" sz="2000" dirty="0" smtClean="0">
                <a:latin typeface="Book Antiqua" pitchFamily="18" charset="0"/>
              </a:rPr>
              <a:t>La società benefit, fermo restando quanto disposto dalla disciplina del proprio tipo  di società prevista dal codice  civile, deve individuare al proprio interno o assumerlo </a:t>
            </a:r>
            <a:r>
              <a:rPr lang="it-IT" sz="2000" i="1" dirty="0" smtClean="0">
                <a:latin typeface="Book Antiqua" pitchFamily="18" charset="0"/>
              </a:rPr>
              <a:t>ex novo </a:t>
            </a:r>
            <a:r>
              <a:rPr lang="it-IT" sz="2000" dirty="0" smtClean="0">
                <a:solidFill>
                  <a:srgbClr val="FF0000"/>
                </a:solidFill>
                <a:latin typeface="Book Antiqua" pitchFamily="18" charset="0"/>
              </a:rPr>
              <a:t>un  soggetto  o  più soggetti </a:t>
            </a:r>
            <a:r>
              <a:rPr lang="it-IT" sz="2000" dirty="0" smtClean="0">
                <a:latin typeface="Book Antiqua" pitchFamily="18" charset="0"/>
              </a:rPr>
              <a:t>a cui affidare le funzioni e i compiti derivanti dal perseguimento delle finalità di beneficio comune. </a:t>
            </a:r>
            <a:endParaRPr lang="it-IT" sz="2000" dirty="0">
              <a:latin typeface="Book Antiqua" pitchFamily="18" charset="0"/>
            </a:endParaRPr>
          </a:p>
        </p:txBody>
      </p:sp>
      <p:sp>
        <p:nvSpPr>
          <p:cNvPr id="7" name="CasellaDiTesto 6"/>
          <p:cNvSpPr txBox="1"/>
          <p:nvPr/>
        </p:nvSpPr>
        <p:spPr>
          <a:xfrm>
            <a:off x="1958009" y="1361661"/>
            <a:ext cx="7971182" cy="707886"/>
          </a:xfrm>
          <a:prstGeom prst="rect">
            <a:avLst/>
          </a:prstGeom>
          <a:noFill/>
        </p:spPr>
        <p:txBody>
          <a:bodyPr wrap="square" rtlCol="0">
            <a:spAutoFit/>
          </a:bodyPr>
          <a:lstStyle/>
          <a:p>
            <a:pPr algn="ctr"/>
            <a:r>
              <a:rPr lang="it-IT" sz="2000" b="1" dirty="0" smtClean="0">
                <a:latin typeface="Book Antiqua" pitchFamily="18" charset="0"/>
              </a:rPr>
              <a:t>La dotazione di una figura specializzata nel perseguimento degli obiettivi della sostenibilità</a:t>
            </a:r>
            <a:endParaRPr lang="it-IT" sz="2000" b="1" dirty="0">
              <a:latin typeface="Book Antiqua" pitchFamily="18" charset="0"/>
            </a:endParaRPr>
          </a:p>
        </p:txBody>
      </p:sp>
    </p:spTree>
    <p:extLst>
      <p:ext uri="{BB962C8B-B14F-4D97-AF65-F5344CB8AC3E}">
        <p14:creationId xmlns:p14="http://schemas.microsoft.com/office/powerpoint/2010/main" val="10310704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736A8DA7-68A1-4033-BA73-A6DCE5C411DB}"/>
              </a:ext>
            </a:extLst>
          </p:cNvPr>
          <p:cNvSpPr txBox="1">
            <a:spLocks/>
          </p:cNvSpPr>
          <p:nvPr/>
        </p:nvSpPr>
        <p:spPr>
          <a:xfrm>
            <a:off x="609600" y="1610223"/>
            <a:ext cx="10972800" cy="5509200"/>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it-IT" sz="2000" b="1" dirty="0" smtClean="0">
                <a:latin typeface="Book Antiqua" pitchFamily="18" charset="0"/>
              </a:rPr>
              <a:t>I </a:t>
            </a:r>
            <a:r>
              <a:rPr lang="it-IT" sz="2000" b="1" dirty="0">
                <a:latin typeface="Book Antiqua" pitchFamily="18" charset="0"/>
              </a:rPr>
              <a:t>vantaggi di essere società benefit</a:t>
            </a:r>
          </a:p>
          <a:p>
            <a:pPr marL="0" indent="0" algn="just">
              <a:buNone/>
            </a:pPr>
            <a:r>
              <a:rPr lang="it-IT" sz="2000" dirty="0">
                <a:latin typeface="Book Antiqua" pitchFamily="18" charset="0"/>
              </a:rPr>
              <a:t>Prettamente reputazionali e di immagine.</a:t>
            </a:r>
          </a:p>
          <a:p>
            <a:pPr marL="0" indent="0" algn="ctr">
              <a:buNone/>
            </a:pPr>
            <a:r>
              <a:rPr lang="it-IT" sz="2000" b="1" dirty="0">
                <a:latin typeface="Book Antiqua" pitchFamily="18" charset="0"/>
              </a:rPr>
              <a:t>Gli svantaggi</a:t>
            </a:r>
          </a:p>
          <a:p>
            <a:pPr marL="0" indent="0" algn="just">
              <a:buNone/>
            </a:pPr>
            <a:r>
              <a:rPr lang="it-IT" sz="2000" dirty="0">
                <a:latin typeface="Book Antiqua" pitchFamily="18" charset="0"/>
              </a:rPr>
              <a:t>1) I costi per l’uso dello </a:t>
            </a:r>
            <a:r>
              <a:rPr lang="it-IT" sz="2000" i="1" dirty="0">
                <a:latin typeface="Book Antiqua" pitchFamily="18" charset="0"/>
              </a:rPr>
              <a:t>standard</a:t>
            </a:r>
            <a:r>
              <a:rPr lang="it-IT" sz="2000" dirty="0">
                <a:latin typeface="Book Antiqua" pitchFamily="18" charset="0"/>
              </a:rPr>
              <a:t> di valutazione o per l’ottenimento della certificazione;</a:t>
            </a:r>
          </a:p>
          <a:p>
            <a:pPr marL="0" indent="0" algn="just">
              <a:buNone/>
            </a:pPr>
            <a:r>
              <a:rPr lang="it-IT" sz="2000" dirty="0">
                <a:latin typeface="Book Antiqua" pitchFamily="18" charset="0"/>
              </a:rPr>
              <a:t>2) Il maggior rischio di incappare in una pratica commerciale scorretta (art. 21, co. 1, lett. </a:t>
            </a:r>
            <a:r>
              <a:rPr lang="it-IT" sz="2000" i="1" dirty="0">
                <a:latin typeface="Book Antiqua" pitchFamily="18" charset="0"/>
              </a:rPr>
              <a:t>c</a:t>
            </a:r>
            <a:r>
              <a:rPr lang="it-IT" sz="2000" dirty="0">
                <a:latin typeface="Book Antiqua" pitchFamily="18" charset="0"/>
              </a:rPr>
              <a:t>), c. cons., azione ingannevole in merito alla </a:t>
            </a:r>
            <a:r>
              <a:rPr lang="it-IT" sz="2000" u="sng" dirty="0">
                <a:latin typeface="Book Antiqua" pitchFamily="18" charset="0"/>
              </a:rPr>
              <a:t>portata degli impegni</a:t>
            </a:r>
            <a:r>
              <a:rPr lang="it-IT" sz="2000" dirty="0">
                <a:latin typeface="Book Antiqua" pitchFamily="18" charset="0"/>
              </a:rPr>
              <a:t>; art. 22, co. 1, omissioni ingannevoli di </a:t>
            </a:r>
            <a:r>
              <a:rPr lang="it-IT" sz="2000" u="sng" dirty="0">
                <a:latin typeface="Book Antiqua" pitchFamily="18" charset="0"/>
              </a:rPr>
              <a:t>informazioni rilevanti</a:t>
            </a:r>
            <a:r>
              <a:rPr lang="it-IT" sz="2000" dirty="0" smtClean="0">
                <a:latin typeface="Book Antiqua" pitchFamily="18" charset="0"/>
              </a:rPr>
              <a:t>);</a:t>
            </a:r>
          </a:p>
          <a:p>
            <a:pPr marL="0" indent="0" algn="just">
              <a:buNone/>
            </a:pPr>
            <a:r>
              <a:rPr lang="en-US" sz="2000" dirty="0" smtClean="0">
                <a:latin typeface="Book Antiqua" pitchFamily="18" charset="0"/>
              </a:rPr>
              <a:t>3) Il </a:t>
            </a:r>
            <a:r>
              <a:rPr lang="it-IT" sz="2000" dirty="0" smtClean="0">
                <a:latin typeface="Book Antiqua" pitchFamily="18" charset="0"/>
              </a:rPr>
              <a:t>costo delle nuove risorse umane o della formazione e specializzazione di quelle già assunte;</a:t>
            </a:r>
          </a:p>
          <a:p>
            <a:pPr marL="0" indent="0" algn="just">
              <a:buNone/>
            </a:pPr>
            <a:r>
              <a:rPr lang="it-IT" sz="2000" dirty="0" smtClean="0">
                <a:latin typeface="Book Antiqua" pitchFamily="18" charset="0"/>
              </a:rPr>
              <a:t>4) Il rischio che nel tempo i terzi danneggino la percezione che il pubblico ha di questo modello </a:t>
            </a:r>
            <a:r>
              <a:rPr lang="en-US" sz="2000" dirty="0" smtClean="0">
                <a:latin typeface="Book Antiqua" pitchFamily="18" charset="0"/>
              </a:rPr>
              <a:t>societario.</a:t>
            </a:r>
            <a:endParaRPr lang="it-IT" sz="2000" dirty="0">
              <a:latin typeface="Book Antiqua" pitchFamily="18" charset="0"/>
            </a:endParaRPr>
          </a:p>
          <a:p>
            <a:pPr algn="just">
              <a:buNone/>
            </a:pPr>
            <a:endParaRPr lang="it-IT" sz="2000" dirty="0"/>
          </a:p>
          <a:p>
            <a:endParaRPr lang="it-IT" dirty="0">
              <a:latin typeface="Book Antiqua" panose="02040602050305030304" pitchFamily="18" charset="0"/>
            </a:endParaRPr>
          </a:p>
        </p:txBody>
      </p:sp>
    </p:spTree>
    <p:extLst>
      <p:ext uri="{BB962C8B-B14F-4D97-AF65-F5344CB8AC3E}">
        <p14:creationId xmlns:p14="http://schemas.microsoft.com/office/powerpoint/2010/main" val="10310704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58CABE81-AA86-43E3-8C52-919EB6358CAA}"/>
              </a:ext>
            </a:extLst>
          </p:cNvPr>
          <p:cNvSpPr txBox="1">
            <a:spLocks/>
          </p:cNvSpPr>
          <p:nvPr/>
        </p:nvSpPr>
        <p:spPr>
          <a:xfrm>
            <a:off x="609600" y="1897082"/>
            <a:ext cx="10972800" cy="6001643"/>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514350" indent="-514350" algn="just">
              <a:buFont typeface="Arial" panose="020B0604020202020204" pitchFamily="34" charset="0"/>
              <a:buAutoNum type="arabicParenR"/>
            </a:pPr>
            <a:r>
              <a:rPr lang="it-IT" sz="2000" dirty="0"/>
              <a:t>Quello elaborato dal </a:t>
            </a:r>
            <a:r>
              <a:rPr lang="it-IT" sz="2000" i="1" dirty="0"/>
              <a:t>Global Reporting </a:t>
            </a:r>
            <a:r>
              <a:rPr lang="it-IT" sz="2000" i="1" dirty="0" err="1"/>
              <a:t>Initiative</a:t>
            </a:r>
            <a:r>
              <a:rPr lang="it-IT" sz="2000" i="1" dirty="0"/>
              <a:t> </a:t>
            </a:r>
            <a:r>
              <a:rPr lang="it-IT" sz="2000" dirty="0"/>
              <a:t>(</a:t>
            </a:r>
            <a:r>
              <a:rPr lang="it-IT" sz="2000" dirty="0" err="1"/>
              <a:t>Gri</a:t>
            </a:r>
            <a:r>
              <a:rPr lang="it-IT" sz="2000" dirty="0"/>
              <a:t>);</a:t>
            </a:r>
          </a:p>
          <a:p>
            <a:pPr marL="514350" indent="-514350" algn="just">
              <a:buFont typeface="Arial" panose="020B0604020202020204" pitchFamily="34" charset="0"/>
              <a:buAutoNum type="arabicParenR"/>
            </a:pPr>
            <a:r>
              <a:rPr lang="it-IT" sz="2000" dirty="0" smtClean="0"/>
              <a:t>Quello </a:t>
            </a:r>
            <a:r>
              <a:rPr lang="it-IT" sz="2000" dirty="0"/>
              <a:t>sviluppato da B-Lab</a:t>
            </a:r>
            <a:r>
              <a:rPr lang="it-IT" sz="2000" baseline="30000" dirty="0"/>
              <a:t>® </a:t>
            </a:r>
            <a:r>
              <a:rPr lang="it-IT" sz="2000" dirty="0"/>
              <a:t>per mezzo di un B Impact </a:t>
            </a:r>
            <a:r>
              <a:rPr lang="it-IT" sz="2000" dirty="0" err="1" smtClean="0"/>
              <a:t>Assessment</a:t>
            </a:r>
            <a:r>
              <a:rPr lang="it-IT" sz="2000" dirty="0" smtClean="0"/>
              <a:t> </a:t>
            </a:r>
            <a:r>
              <a:rPr lang="it-IT" sz="2000" baseline="30000" dirty="0"/>
              <a:t>™</a:t>
            </a:r>
            <a:r>
              <a:rPr lang="it-IT" sz="2000" dirty="0" smtClean="0"/>
              <a:t>.</a:t>
            </a:r>
            <a:endParaRPr lang="it-IT" sz="2000" dirty="0"/>
          </a:p>
          <a:p>
            <a:pPr algn="just"/>
            <a:endParaRPr lang="it-IT" sz="2000" dirty="0"/>
          </a:p>
          <a:p>
            <a:pPr marL="0" indent="0" algn="just">
              <a:buNone/>
            </a:pPr>
            <a:r>
              <a:rPr lang="it-IT" sz="2000" dirty="0"/>
              <a:t>Il secondo si caratterizza per una vera e propria certificazione con un costo annuale che va da </a:t>
            </a:r>
            <a:r>
              <a:rPr lang="it-IT" sz="2000" b="1" dirty="0" smtClean="0"/>
              <a:t>1.000</a:t>
            </a:r>
            <a:r>
              <a:rPr lang="it-IT" sz="2000" dirty="0" smtClean="0"/>
              <a:t> </a:t>
            </a:r>
            <a:r>
              <a:rPr lang="it-IT" sz="2000" dirty="0"/>
              <a:t>euro a </a:t>
            </a:r>
            <a:r>
              <a:rPr lang="it-IT" sz="2000" b="1" dirty="0"/>
              <a:t>50.000</a:t>
            </a:r>
            <a:r>
              <a:rPr lang="it-IT" sz="2000" dirty="0"/>
              <a:t> euro a seconda del fatturato annuale della SB.</a:t>
            </a:r>
          </a:p>
          <a:p>
            <a:pPr marL="0" indent="0" algn="ctr">
              <a:buNone/>
            </a:pPr>
            <a:r>
              <a:rPr lang="it-IT" sz="2000" b="1" dirty="0">
                <a:latin typeface="Book Antiqua" pitchFamily="18" charset="0"/>
              </a:rPr>
              <a:t>La certificazione di B-corporation  </a:t>
            </a:r>
          </a:p>
          <a:p>
            <a:pPr marL="0" indent="0" algn="just">
              <a:buNone/>
            </a:pPr>
            <a:r>
              <a:rPr lang="it-IT" sz="2000" dirty="0"/>
              <a:t>La società che voglia farsi certificare da B </a:t>
            </a:r>
            <a:r>
              <a:rPr lang="it-IT" sz="2000" dirty="0" smtClean="0"/>
              <a:t>Lab </a:t>
            </a:r>
            <a:r>
              <a:rPr lang="it-IT" sz="2000" baseline="30000" dirty="0" smtClean="0"/>
              <a:t>®</a:t>
            </a:r>
            <a:r>
              <a:rPr lang="it-IT" sz="2000" dirty="0" smtClean="0"/>
              <a:t> </a:t>
            </a:r>
            <a:r>
              <a:rPr lang="it-IT" sz="2000" dirty="0"/>
              <a:t>può tranquillamente e gratuitamente iscriversi sul sito Internet di questo ente privato </a:t>
            </a:r>
            <a:r>
              <a:rPr lang="it-IT" sz="2000" i="1" dirty="0"/>
              <a:t>non profit </a:t>
            </a:r>
            <a:r>
              <a:rPr lang="it-IT" sz="2000" dirty="0"/>
              <a:t>e rispondere a 200 domande  </a:t>
            </a:r>
            <a:r>
              <a:rPr lang="it-IT" sz="2000" dirty="0" smtClean="0"/>
              <a:t>corrispondenti al </a:t>
            </a:r>
            <a:r>
              <a:rPr lang="it-IT" sz="2000" dirty="0"/>
              <a:t>c.d. B Impact </a:t>
            </a:r>
            <a:r>
              <a:rPr lang="it-IT" sz="2000" dirty="0" err="1"/>
              <a:t>Assessment</a:t>
            </a:r>
            <a:r>
              <a:rPr lang="it-IT" sz="2000" baseline="30000" dirty="0"/>
              <a:t> </a:t>
            </a:r>
            <a:r>
              <a:rPr lang="it-IT" sz="2000" baseline="30000" dirty="0" smtClean="0"/>
              <a:t>™</a:t>
            </a:r>
            <a:r>
              <a:rPr lang="it-IT" sz="2000" dirty="0" smtClean="0"/>
              <a:t>, </a:t>
            </a:r>
            <a:r>
              <a:rPr lang="it-IT" sz="2000" dirty="0"/>
              <a:t>il cui contenuto </a:t>
            </a:r>
            <a:r>
              <a:rPr lang="it-IT" sz="2000" dirty="0" smtClean="0"/>
              <a:t>è </a:t>
            </a:r>
            <a:r>
              <a:rPr lang="it-IT" sz="2000" dirty="0"/>
              <a:t>supervisionato dallo </a:t>
            </a:r>
            <a:r>
              <a:rPr lang="it-IT" sz="2000" dirty="0" err="1"/>
              <a:t>Standards</a:t>
            </a:r>
            <a:r>
              <a:rPr lang="it-IT" sz="2000" dirty="0"/>
              <a:t> </a:t>
            </a:r>
            <a:r>
              <a:rPr lang="it-IT" sz="2000" dirty="0" err="1"/>
              <a:t>Advisory</a:t>
            </a:r>
            <a:r>
              <a:rPr lang="it-IT" sz="2000" dirty="0"/>
              <a:t> </a:t>
            </a:r>
            <a:r>
              <a:rPr lang="it-IT" sz="2000" dirty="0" err="1"/>
              <a:t>Council</a:t>
            </a:r>
            <a:r>
              <a:rPr lang="it-IT" sz="2000" dirty="0"/>
              <a:t> indipendente di B </a:t>
            </a:r>
            <a:r>
              <a:rPr lang="it-IT" sz="2000" dirty="0" smtClean="0"/>
              <a:t>Lab</a:t>
            </a:r>
            <a:r>
              <a:rPr lang="it-IT" sz="2000" baseline="30000" dirty="0" smtClean="0"/>
              <a:t> ®</a:t>
            </a:r>
            <a:r>
              <a:rPr lang="it-IT" sz="2000" dirty="0" smtClean="0"/>
              <a:t>. </a:t>
            </a:r>
            <a:r>
              <a:rPr lang="it-IT" sz="2000" dirty="0"/>
              <a:t>Se si ottiene un punteggio di 80, vuol dire che la società restituisce al mercato quanto assorbe da questo in termini di risorse, sopra questo valore è invece virtuosa e quindi può ricevere la certificazione, al di sotto no.</a:t>
            </a:r>
          </a:p>
          <a:p>
            <a:pPr algn="just"/>
            <a:endParaRPr lang="it-IT" sz="2000" dirty="0"/>
          </a:p>
          <a:p>
            <a:pPr algn="just"/>
            <a:endParaRPr lang="it-IT" sz="2000" dirty="0"/>
          </a:p>
          <a:p>
            <a:pPr algn="ctr"/>
            <a:endParaRPr lang="it-IT" sz="2000" b="1" dirty="0">
              <a:latin typeface="Book Antiqua" pitchFamily="18" charset="0"/>
            </a:endParaRPr>
          </a:p>
          <a:p>
            <a:pPr algn="just"/>
            <a:endParaRPr lang="it-IT" sz="2000" dirty="0"/>
          </a:p>
          <a:p>
            <a:endParaRPr lang="it-IT" dirty="0">
              <a:latin typeface="Book Antiqua" panose="02040602050305030304" pitchFamily="18" charset="0"/>
            </a:endParaRPr>
          </a:p>
        </p:txBody>
      </p:sp>
      <p:sp>
        <p:nvSpPr>
          <p:cNvPr id="8" name="CasellaDiTesto 7">
            <a:extLst>
              <a:ext uri="{FF2B5EF4-FFF2-40B4-BE49-F238E27FC236}">
                <a16:creationId xmlns:a16="http://schemas.microsoft.com/office/drawing/2014/main" id="{59907D42-1EEC-4066-B2EA-CC2815CBCFA7}"/>
              </a:ext>
            </a:extLst>
          </p:cNvPr>
          <p:cNvSpPr txBox="1"/>
          <p:nvPr/>
        </p:nvSpPr>
        <p:spPr>
          <a:xfrm>
            <a:off x="314686" y="1051866"/>
            <a:ext cx="11623766" cy="400110"/>
          </a:xfrm>
          <a:prstGeom prst="rect">
            <a:avLst/>
          </a:prstGeom>
          <a:noFill/>
        </p:spPr>
        <p:txBody>
          <a:bodyPr wrap="square" rtlCol="0">
            <a:spAutoFit/>
          </a:bodyPr>
          <a:lstStyle/>
          <a:p>
            <a:pPr algn="ctr"/>
            <a:r>
              <a:rPr lang="it-IT" sz="2000" b="1" dirty="0">
                <a:latin typeface="Book Antiqua" panose="02040602050305030304" pitchFamily="18" charset="0"/>
              </a:rPr>
              <a:t>Gli standard disponibili</a:t>
            </a:r>
          </a:p>
        </p:txBody>
      </p:sp>
    </p:spTree>
    <p:extLst>
      <p:ext uri="{BB962C8B-B14F-4D97-AF65-F5344CB8AC3E}">
        <p14:creationId xmlns:p14="http://schemas.microsoft.com/office/powerpoint/2010/main" val="1031070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pic>
        <p:nvPicPr>
          <p:cNvPr id="3" name="Immagine 2"/>
          <p:cNvPicPr>
            <a:picLocks noChangeAspect="1"/>
          </p:cNvPicPr>
          <p:nvPr/>
        </p:nvPicPr>
        <p:blipFill>
          <a:blip r:embed="rId4"/>
          <a:stretch>
            <a:fillRect/>
          </a:stretch>
        </p:blipFill>
        <p:spPr>
          <a:xfrm>
            <a:off x="314686" y="1029881"/>
            <a:ext cx="11301347" cy="5712396"/>
          </a:xfrm>
          <a:prstGeom prst="rect">
            <a:avLst/>
          </a:prstGeom>
        </p:spPr>
      </p:pic>
    </p:spTree>
    <p:extLst>
      <p:ext uri="{BB962C8B-B14F-4D97-AF65-F5344CB8AC3E}">
        <p14:creationId xmlns:p14="http://schemas.microsoft.com/office/powerpoint/2010/main" val="421089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pic>
        <p:nvPicPr>
          <p:cNvPr id="3" name="Immagine 2"/>
          <p:cNvPicPr>
            <a:picLocks noChangeAspect="1"/>
          </p:cNvPicPr>
          <p:nvPr/>
        </p:nvPicPr>
        <p:blipFill>
          <a:blip r:embed="rId3"/>
          <a:stretch>
            <a:fillRect/>
          </a:stretch>
        </p:blipFill>
        <p:spPr>
          <a:xfrm>
            <a:off x="553066" y="1029882"/>
            <a:ext cx="10980174" cy="5724880"/>
          </a:xfrm>
          <a:prstGeom prst="rect">
            <a:avLst/>
          </a:prstGeom>
        </p:spPr>
      </p:pic>
    </p:spTree>
    <p:extLst>
      <p:ext uri="{BB962C8B-B14F-4D97-AF65-F5344CB8AC3E}">
        <p14:creationId xmlns:p14="http://schemas.microsoft.com/office/powerpoint/2010/main" val="274423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F5E91269-966C-4378-939E-9844CE2751F0}"/>
              </a:ext>
            </a:extLst>
          </p:cNvPr>
          <p:cNvSpPr txBox="1">
            <a:spLocks/>
          </p:cNvSpPr>
          <p:nvPr/>
        </p:nvSpPr>
        <p:spPr>
          <a:xfrm>
            <a:off x="927463" y="2530495"/>
            <a:ext cx="10045337" cy="3970318"/>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it-IT" sz="2000" dirty="0"/>
              <a:t>Dopo aver misurato le proprie performance aziendali ed aver ottenuto un punteggio di almeno 80 su 200 punti, si può validare il punteggio con </a:t>
            </a:r>
            <a:r>
              <a:rPr lang="it-IT" sz="2000" dirty="0" smtClean="0"/>
              <a:t>B-Lab </a:t>
            </a:r>
            <a:r>
              <a:rPr lang="it-IT" sz="2000" baseline="30000" dirty="0" smtClean="0"/>
              <a:t>®</a:t>
            </a:r>
            <a:r>
              <a:rPr lang="it-IT" sz="2000" dirty="0" smtClean="0"/>
              <a:t>, </a:t>
            </a:r>
            <a:r>
              <a:rPr lang="it-IT" sz="2000" dirty="0"/>
              <a:t>firmando la </a:t>
            </a:r>
            <a:r>
              <a:rPr lang="it-IT" sz="2000" b="1" dirty="0"/>
              <a:t>Dichiarazione di Interdipendenza delle B Corp.</a:t>
            </a:r>
          </a:p>
          <a:p>
            <a:pPr algn="just"/>
            <a:endParaRPr lang="it-IT" sz="2000" dirty="0"/>
          </a:p>
          <a:p>
            <a:pPr marL="0" indent="0" algn="just">
              <a:buNone/>
            </a:pPr>
            <a:r>
              <a:rPr lang="it-IT" sz="2000" dirty="0"/>
              <a:t>Una volta ottenuta la certificazione questa è valida per 2 anni, e pertanto al terzo anno va rinnovata.</a:t>
            </a:r>
          </a:p>
          <a:p>
            <a:pPr algn="just"/>
            <a:endParaRPr lang="it-IT" sz="2000" dirty="0"/>
          </a:p>
          <a:p>
            <a:pPr marL="0" indent="0" algn="just">
              <a:buNone/>
            </a:pPr>
            <a:r>
              <a:rPr lang="it-IT" sz="2000" dirty="0"/>
              <a:t>L’impresa che si certifica con </a:t>
            </a:r>
            <a:r>
              <a:rPr lang="it-IT" sz="2000" dirty="0" smtClean="0"/>
              <a:t>B-Lab </a:t>
            </a:r>
            <a:r>
              <a:rPr lang="it-IT" sz="2000" baseline="30000" dirty="0" smtClean="0"/>
              <a:t>®</a:t>
            </a:r>
            <a:r>
              <a:rPr lang="it-IT" sz="2000" dirty="0" smtClean="0"/>
              <a:t> </a:t>
            </a:r>
            <a:r>
              <a:rPr lang="it-IT" sz="2000" dirty="0"/>
              <a:t>ha diritto ad una serie di servizi finalizzati a valorizzare il brand B </a:t>
            </a:r>
            <a:r>
              <a:rPr lang="it-IT" sz="2000" dirty="0" err="1"/>
              <a:t>Corp</a:t>
            </a:r>
            <a:r>
              <a:rPr lang="it-IT" sz="2000" dirty="0"/>
              <a:t>, tra cui compare il </a:t>
            </a:r>
            <a:r>
              <a:rPr lang="it-IT" sz="2000" b="1" dirty="0"/>
              <a:t>Corporate and Product </a:t>
            </a:r>
            <a:r>
              <a:rPr lang="it-IT" sz="2000" b="1" dirty="0" err="1"/>
              <a:t>Communication</a:t>
            </a:r>
            <a:r>
              <a:rPr lang="it-IT" sz="2000" b="1" dirty="0"/>
              <a:t> </a:t>
            </a:r>
            <a:r>
              <a:rPr lang="it-IT" sz="2000" dirty="0"/>
              <a:t>(logo B </a:t>
            </a:r>
            <a:r>
              <a:rPr lang="it-IT" sz="2000" dirty="0" err="1"/>
              <a:t>Corp</a:t>
            </a:r>
            <a:r>
              <a:rPr lang="it-IT" sz="2000" dirty="0"/>
              <a:t>, </a:t>
            </a:r>
            <a:r>
              <a:rPr lang="it-IT" sz="2000" dirty="0" err="1"/>
              <a:t>guideline</a:t>
            </a:r>
            <a:r>
              <a:rPr lang="it-IT" sz="2000" dirty="0"/>
              <a:t> e best </a:t>
            </a:r>
            <a:r>
              <a:rPr lang="it-IT" sz="2000" dirty="0" err="1"/>
              <a:t>practice</a:t>
            </a:r>
            <a:r>
              <a:rPr lang="it-IT" sz="2000" dirty="0"/>
              <a:t> internazionali) e dal 2018 si ottiene anche la Relazione di impatto delle Società Benefit. </a:t>
            </a:r>
          </a:p>
          <a:p>
            <a:pPr algn="just"/>
            <a:endParaRPr lang="it-IT" sz="2000" dirty="0"/>
          </a:p>
          <a:p>
            <a:endParaRPr lang="it-IT" dirty="0">
              <a:latin typeface="Book Antiqua" panose="02040602050305030304" pitchFamily="18" charset="0"/>
            </a:endParaRPr>
          </a:p>
        </p:txBody>
      </p:sp>
      <p:sp>
        <p:nvSpPr>
          <p:cNvPr id="8" name="CasellaDiTesto 7">
            <a:extLst>
              <a:ext uri="{FF2B5EF4-FFF2-40B4-BE49-F238E27FC236}">
                <a16:creationId xmlns:a16="http://schemas.microsoft.com/office/drawing/2014/main" id="{3D8D6171-E65D-407D-9C2B-624CC4E4A014}"/>
              </a:ext>
            </a:extLst>
          </p:cNvPr>
          <p:cNvSpPr txBox="1"/>
          <p:nvPr/>
        </p:nvSpPr>
        <p:spPr>
          <a:xfrm>
            <a:off x="314686" y="1352490"/>
            <a:ext cx="11623766" cy="400110"/>
          </a:xfrm>
          <a:prstGeom prst="rect">
            <a:avLst/>
          </a:prstGeom>
          <a:noFill/>
        </p:spPr>
        <p:txBody>
          <a:bodyPr wrap="square" rtlCol="0">
            <a:spAutoFit/>
          </a:bodyPr>
          <a:lstStyle/>
          <a:p>
            <a:pPr algn="ctr"/>
            <a:r>
              <a:rPr lang="it-IT" sz="2000" b="1" dirty="0">
                <a:latin typeface="Book Antiqua" pitchFamily="18" charset="0"/>
              </a:rPr>
              <a:t>La durata della certificazione di </a:t>
            </a:r>
            <a:r>
              <a:rPr lang="it-IT" sz="2000" b="1" dirty="0" err="1">
                <a:latin typeface="Book Antiqua" pitchFamily="18" charset="0"/>
              </a:rPr>
              <a:t>B-corp</a:t>
            </a:r>
            <a:endParaRPr lang="it-IT" sz="2000" b="1" dirty="0">
              <a:latin typeface="Book Antiqua" panose="02040602050305030304" pitchFamily="18" charset="0"/>
            </a:endParaRPr>
          </a:p>
        </p:txBody>
      </p:sp>
    </p:spTree>
    <p:extLst>
      <p:ext uri="{BB962C8B-B14F-4D97-AF65-F5344CB8AC3E}">
        <p14:creationId xmlns:p14="http://schemas.microsoft.com/office/powerpoint/2010/main" val="1031070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9E76CBC9-74DB-4DCE-A4B7-EC2E58FA26BB}"/>
              </a:ext>
            </a:extLst>
          </p:cNvPr>
          <p:cNvSpPr txBox="1">
            <a:spLocks/>
          </p:cNvSpPr>
          <p:nvPr/>
        </p:nvSpPr>
        <p:spPr>
          <a:xfrm>
            <a:off x="1447800" y="1981201"/>
            <a:ext cx="6324600" cy="3662541"/>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it-IT" sz="2000" dirty="0"/>
              <a:t>Se si richiede la certificazione di B-corporation entro un anno dalla costituzione della società e si è ottenuto un valore di B-Impact </a:t>
            </a:r>
            <a:r>
              <a:rPr lang="it-IT" sz="2000" dirty="0" err="1"/>
              <a:t>Assessment</a:t>
            </a:r>
            <a:r>
              <a:rPr lang="it-IT" sz="2000" baseline="30000" dirty="0"/>
              <a:t> ™</a:t>
            </a:r>
            <a:r>
              <a:rPr lang="it-IT" sz="2000" dirty="0"/>
              <a:t> &gt; 80 punti si può usare il logo </a:t>
            </a:r>
          </a:p>
          <a:p>
            <a:pPr marL="0" indent="0" algn="just">
              <a:buNone/>
            </a:pPr>
            <a:endParaRPr lang="it-IT" sz="2000" dirty="0"/>
          </a:p>
          <a:p>
            <a:pPr marL="0" indent="0" algn="just">
              <a:buNone/>
            </a:pPr>
            <a:r>
              <a:rPr lang="it-IT" sz="2000" dirty="0"/>
              <a:t>Al momento consultando l’elenco delle SB italiane riportate sul sito di </a:t>
            </a:r>
            <a:r>
              <a:rPr lang="it-IT" sz="2000" dirty="0" smtClean="0"/>
              <a:t>B-Lab </a:t>
            </a:r>
            <a:r>
              <a:rPr lang="it-IT" sz="2000" baseline="30000" dirty="0" smtClean="0"/>
              <a:t>®</a:t>
            </a:r>
            <a:r>
              <a:rPr lang="it-IT" sz="2000" dirty="0" smtClean="0"/>
              <a:t> si può notare che queste sono perlopiù PMI, anche se negli ultimi tempi hanno acquisito questa qualifica anche alcune società di grandi dimensioni come per esempio ABOCA </a:t>
            </a:r>
            <a:r>
              <a:rPr lang="it-IT" sz="2000" dirty="0" err="1" smtClean="0"/>
              <a:t>s.p.a.</a:t>
            </a:r>
            <a:r>
              <a:rPr lang="it-IT" sz="2000" dirty="0" smtClean="0"/>
              <a:t>, Illy </a:t>
            </a:r>
            <a:r>
              <a:rPr lang="it-IT" sz="2000" dirty="0" err="1" smtClean="0"/>
              <a:t>caffe`</a:t>
            </a:r>
            <a:r>
              <a:rPr lang="it-IT" sz="2000" dirty="0" smtClean="0"/>
              <a:t> </a:t>
            </a:r>
            <a:r>
              <a:rPr lang="it-IT" sz="2000" dirty="0" err="1" smtClean="0"/>
              <a:t>s.p.a.</a:t>
            </a:r>
            <a:r>
              <a:rPr lang="it-IT" sz="2000" dirty="0" smtClean="0"/>
              <a:t> e Alessi </a:t>
            </a:r>
            <a:r>
              <a:rPr lang="it-IT" sz="2000" dirty="0" err="1" smtClean="0"/>
              <a:t>s.p.a.</a:t>
            </a:r>
            <a:endParaRPr lang="it-IT" sz="2000" dirty="0"/>
          </a:p>
          <a:p>
            <a:pPr algn="just"/>
            <a:endParaRPr lang="it-IT" sz="2000" dirty="0"/>
          </a:p>
          <a:p>
            <a:endParaRPr lang="it-IT" dirty="0">
              <a:latin typeface="Book Antiqua" panose="02040602050305030304" pitchFamily="18" charset="0"/>
            </a:endParaRPr>
          </a:p>
        </p:txBody>
      </p:sp>
      <p:sp>
        <p:nvSpPr>
          <p:cNvPr id="8" name="Freccia a destra 7">
            <a:extLst>
              <a:ext uri="{FF2B5EF4-FFF2-40B4-BE49-F238E27FC236}">
                <a16:creationId xmlns:a16="http://schemas.microsoft.com/office/drawing/2014/main" id="{5CFFAA8E-23D1-488E-BBDA-A6A5C25CF7B8}"/>
              </a:ext>
            </a:extLst>
          </p:cNvPr>
          <p:cNvSpPr/>
          <p:nvPr/>
        </p:nvSpPr>
        <p:spPr>
          <a:xfrm>
            <a:off x="7891670" y="2698150"/>
            <a:ext cx="1006310" cy="214016"/>
          </a:xfrm>
          <a:prstGeom prst="rightArrow">
            <a:avLst>
              <a:gd name="adj1" fmla="val 7829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F3C22E25-3E7E-41A8-AC69-A7F8C8774BE5}"/>
              </a:ext>
            </a:extLst>
          </p:cNvPr>
          <p:cNvSpPr/>
          <p:nvPr/>
        </p:nvSpPr>
        <p:spPr>
          <a:xfrm>
            <a:off x="7881730" y="4412974"/>
            <a:ext cx="1004511" cy="30938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Pending-B-Corp-Logo.png">
            <a:extLst>
              <a:ext uri="{FF2B5EF4-FFF2-40B4-BE49-F238E27FC236}">
                <a16:creationId xmlns:a16="http://schemas.microsoft.com/office/drawing/2014/main" id="{34F88234-8C3D-4508-ADE2-A456837694DD}"/>
              </a:ext>
            </a:extLst>
          </p:cNvPr>
          <p:cNvPicPr>
            <a:picLocks noChangeAspect="1"/>
          </p:cNvPicPr>
          <p:nvPr/>
        </p:nvPicPr>
        <p:blipFill>
          <a:blip r:embed="rId4" cstate="print"/>
          <a:stretch>
            <a:fillRect/>
          </a:stretch>
        </p:blipFill>
        <p:spPr>
          <a:xfrm>
            <a:off x="9220198" y="1162050"/>
            <a:ext cx="1981201" cy="2190750"/>
          </a:xfrm>
          <a:prstGeom prst="rect">
            <a:avLst/>
          </a:prstGeom>
        </p:spPr>
      </p:pic>
      <p:pic>
        <p:nvPicPr>
          <p:cNvPr id="11" name="Immagine 10" descr="bcorp-1-800x540.jpg">
            <a:extLst>
              <a:ext uri="{FF2B5EF4-FFF2-40B4-BE49-F238E27FC236}">
                <a16:creationId xmlns:a16="http://schemas.microsoft.com/office/drawing/2014/main" id="{EF783543-4501-4C36-AEFB-947A792C8BAF}"/>
              </a:ext>
            </a:extLst>
          </p:cNvPr>
          <p:cNvPicPr>
            <a:picLocks noChangeAspect="1"/>
          </p:cNvPicPr>
          <p:nvPr/>
        </p:nvPicPr>
        <p:blipFill>
          <a:blip r:embed="rId5" cstate="print"/>
          <a:stretch>
            <a:fillRect/>
          </a:stretch>
        </p:blipFill>
        <p:spPr>
          <a:xfrm>
            <a:off x="9220200" y="3571876"/>
            <a:ext cx="1981200" cy="2371724"/>
          </a:xfrm>
          <a:prstGeom prst="rect">
            <a:avLst/>
          </a:prstGeom>
        </p:spPr>
      </p:pic>
    </p:spTree>
    <p:extLst>
      <p:ext uri="{BB962C8B-B14F-4D97-AF65-F5344CB8AC3E}">
        <p14:creationId xmlns:p14="http://schemas.microsoft.com/office/powerpoint/2010/main" val="1031070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F5E91269-966C-4378-939E-9844CE2751F0}"/>
              </a:ext>
            </a:extLst>
          </p:cNvPr>
          <p:cNvSpPr txBox="1">
            <a:spLocks/>
          </p:cNvSpPr>
          <p:nvPr/>
        </p:nvSpPr>
        <p:spPr>
          <a:xfrm>
            <a:off x="556591" y="1099278"/>
            <a:ext cx="11121887" cy="5629513"/>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gn="ctr">
              <a:buNone/>
            </a:pPr>
            <a:r>
              <a:rPr lang="it-IT" sz="2000" b="1" dirty="0" smtClean="0">
                <a:latin typeface="Book Antiqua" pitchFamily="18" charset="0"/>
              </a:rPr>
              <a:t>Modifica apportata all’oggetto sociale della Illy caffè s.p.a. </a:t>
            </a:r>
          </a:p>
          <a:p>
            <a:pPr algn="just">
              <a:buNone/>
            </a:pPr>
            <a:r>
              <a:rPr lang="it-IT" sz="2000" dirty="0" smtClean="0">
                <a:latin typeface="Book Antiqua" pitchFamily="18" charset="0"/>
              </a:rPr>
              <a:t>	La società, in qualità di società benefit, intende perseguire nell’esercizio della propria attività economica, una o più finalità di beneficio comune e operare in modo responsabile, sostenibile e trasparente nei confronti di persone, comunità, territori e ambiente, beni ed attività culturali e sociali, enti e associazioni ed altri portatori di interesse.</a:t>
            </a:r>
            <a:br>
              <a:rPr lang="it-IT" sz="2000" dirty="0" smtClean="0">
                <a:latin typeface="Book Antiqua" pitchFamily="18" charset="0"/>
              </a:rPr>
            </a:br>
            <a:r>
              <a:rPr lang="it-IT" sz="2000" dirty="0" smtClean="0">
                <a:latin typeface="Book Antiqua" pitchFamily="18" charset="0"/>
              </a:rPr>
              <a:t>Il principio guida è la creazione di valore per tutti gli attori coinvolti lungo la filiera produttiva, attraverso un processo di miglioramento continuo.</a:t>
            </a:r>
          </a:p>
          <a:p>
            <a:pPr algn="just">
              <a:buNone/>
            </a:pPr>
            <a:r>
              <a:rPr lang="it-IT" sz="2000" dirty="0" smtClean="0">
                <a:latin typeface="Book Antiqua" pitchFamily="18" charset="0"/>
              </a:rPr>
              <a:t>In particolare, la società persegue obiettivi di beneficio comune nelle seguenti aree:</a:t>
            </a:r>
          </a:p>
          <a:p>
            <a:pPr marL="457200" indent="-457200" algn="just">
              <a:buAutoNum type="alphaUcParenR"/>
            </a:pPr>
            <a:r>
              <a:rPr lang="it-IT" sz="2000" dirty="0" smtClean="0">
                <a:latin typeface="Book Antiqua" pitchFamily="18" charset="0"/>
              </a:rPr>
              <a:t>Catena responsabile del valore e agricoltura sostenibile, nella prospettiva di:</a:t>
            </a:r>
          </a:p>
          <a:p>
            <a:pPr marL="457200" indent="-457200" algn="just">
              <a:buNone/>
            </a:pPr>
            <a:r>
              <a:rPr lang="it-IT" sz="2000" dirty="0" smtClean="0">
                <a:latin typeface="Book Antiqua" pitchFamily="18" charset="0"/>
              </a:rPr>
              <a:t>-     contribuire al miglioramento della conoscenza e dell’analisi degli impatti lungo la filiera del caffè;</a:t>
            </a:r>
          </a:p>
          <a:p>
            <a:pPr marL="457200" indent="-457200" algn="just">
              <a:buFontTx/>
              <a:buChar char="-"/>
            </a:pPr>
            <a:r>
              <a:rPr lang="it-IT" sz="2000" dirty="0" smtClean="0">
                <a:latin typeface="Book Antiqua" pitchFamily="18" charset="0"/>
              </a:rPr>
              <a:t>contribuire allo sviluppo e all’analisi della sostenibilità della filiera attraverso la ricerca, il trasferimento di conoscenza, i progetti sul campo;</a:t>
            </a:r>
          </a:p>
          <a:p>
            <a:pPr marL="457200" indent="-457200" algn="just">
              <a:buFontTx/>
              <a:buChar char="-"/>
            </a:pPr>
            <a:r>
              <a:rPr lang="it-IT" sz="2000" dirty="0" smtClean="0">
                <a:latin typeface="Book Antiqua" pitchFamily="18" charset="0"/>
              </a:rPr>
              <a:t>sostenere e divulgare le ragioni dell’agricoltura integrata per preservare e migliorare la qualità e la sostenibilità del caffè a livello globale.</a:t>
            </a:r>
          </a:p>
        </p:txBody>
      </p:sp>
    </p:spTree>
    <p:extLst>
      <p:ext uri="{BB962C8B-B14F-4D97-AF65-F5344CB8AC3E}">
        <p14:creationId xmlns:p14="http://schemas.microsoft.com/office/powerpoint/2010/main" val="10310704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F5E91269-966C-4378-939E-9844CE2751F0}"/>
              </a:ext>
            </a:extLst>
          </p:cNvPr>
          <p:cNvSpPr txBox="1">
            <a:spLocks/>
          </p:cNvSpPr>
          <p:nvPr/>
        </p:nvSpPr>
        <p:spPr>
          <a:xfrm>
            <a:off x="407503" y="1488265"/>
            <a:ext cx="4505031" cy="5012548"/>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endParaRPr lang="it-IT" dirty="0" smtClean="0"/>
          </a:p>
          <a:p>
            <a:pPr marL="0" indent="0" algn="just">
              <a:buNone/>
            </a:pPr>
            <a:r>
              <a:rPr lang="it-IT" sz="2000" dirty="0">
                <a:latin typeface="Book Antiqua" pitchFamily="18" charset="0"/>
              </a:rPr>
              <a:t>Nel comunicato stampa del 14 aprile 2021, la </a:t>
            </a:r>
            <a:r>
              <a:rPr lang="it-IT" sz="2000" dirty="0" err="1">
                <a:latin typeface="Book Antiqua" pitchFamily="18" charset="0"/>
              </a:rPr>
              <a:t>Illycaffè</a:t>
            </a:r>
            <a:r>
              <a:rPr lang="it-IT" sz="2000" dirty="0">
                <a:latin typeface="Book Antiqua" pitchFamily="18" charset="0"/>
              </a:rPr>
              <a:t> fa sapere che oltre ad essere la prima società italiana produttrice di caffè a divenire SB, sottolinea che aver ottenuto la certificazione B </a:t>
            </a:r>
            <a:r>
              <a:rPr lang="it-IT" sz="2000" dirty="0" err="1">
                <a:latin typeface="Book Antiqua" pitchFamily="18" charset="0"/>
              </a:rPr>
              <a:t>Corp</a:t>
            </a:r>
            <a:r>
              <a:rPr lang="it-IT" sz="2000" dirty="0">
                <a:latin typeface="Book Antiqua" pitchFamily="18" charset="0"/>
              </a:rPr>
              <a:t> è un grande risultato, dato che questa si basa su standard </a:t>
            </a:r>
            <a:r>
              <a:rPr lang="it-IT" sz="2000" dirty="0">
                <a:solidFill>
                  <a:srgbClr val="FF0000"/>
                </a:solidFill>
                <a:latin typeface="Book Antiqua" pitchFamily="18" charset="0"/>
              </a:rPr>
              <a:t>tra i più severi al mondo</a:t>
            </a:r>
            <a:r>
              <a:rPr lang="it-IT" sz="2000" dirty="0">
                <a:latin typeface="Book Antiqua" pitchFamily="18" charset="0"/>
              </a:rPr>
              <a:t>, tanto che su 100.000 aziende finora valutate, solo il 3% ha soddisfatto i criteri di eccellenza fissati da B </a:t>
            </a:r>
            <a:r>
              <a:rPr lang="it-IT" sz="2000" dirty="0" smtClean="0">
                <a:latin typeface="Book Antiqua" pitchFamily="18" charset="0"/>
              </a:rPr>
              <a:t>Lab </a:t>
            </a:r>
            <a:r>
              <a:rPr lang="it-IT" sz="2000" baseline="30000" dirty="0"/>
              <a:t>®</a:t>
            </a:r>
            <a:r>
              <a:rPr lang="it-IT" sz="2000" dirty="0" smtClean="0">
                <a:latin typeface="Book Antiqua" pitchFamily="18" charset="0"/>
              </a:rPr>
              <a:t>.</a:t>
            </a:r>
            <a:endParaRPr lang="it-IT" sz="2000" dirty="0">
              <a:latin typeface="Book Antiqua" pitchFamily="18" charset="0"/>
            </a:endParaRPr>
          </a:p>
          <a:p>
            <a:endParaRPr lang="it-IT" dirty="0">
              <a:latin typeface="Book Antiqua" panose="02040602050305030304" pitchFamily="18" charset="0"/>
            </a:endParaRPr>
          </a:p>
        </p:txBody>
      </p:sp>
      <p:pic>
        <p:nvPicPr>
          <p:cNvPr id="4" name="Immagine 3"/>
          <p:cNvPicPr>
            <a:picLocks noChangeAspect="1"/>
          </p:cNvPicPr>
          <p:nvPr/>
        </p:nvPicPr>
        <p:blipFill>
          <a:blip r:embed="rId3"/>
          <a:stretch>
            <a:fillRect/>
          </a:stretch>
        </p:blipFill>
        <p:spPr>
          <a:xfrm>
            <a:off x="5877386" y="1029882"/>
            <a:ext cx="4388588" cy="5527810"/>
          </a:xfrm>
          <a:prstGeom prst="rect">
            <a:avLst/>
          </a:prstGeom>
        </p:spPr>
      </p:pic>
    </p:spTree>
    <p:extLst>
      <p:ext uri="{BB962C8B-B14F-4D97-AF65-F5344CB8AC3E}">
        <p14:creationId xmlns:p14="http://schemas.microsoft.com/office/powerpoint/2010/main" val="10310704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pic>
        <p:nvPicPr>
          <p:cNvPr id="7" name="Immagine 6"/>
          <p:cNvPicPr>
            <a:picLocks noChangeAspect="1"/>
          </p:cNvPicPr>
          <p:nvPr/>
        </p:nvPicPr>
        <p:blipFill>
          <a:blip r:embed="rId3"/>
          <a:stretch>
            <a:fillRect/>
          </a:stretch>
        </p:blipFill>
        <p:spPr>
          <a:xfrm>
            <a:off x="1435100" y="1225550"/>
            <a:ext cx="10414000" cy="5130800"/>
          </a:xfrm>
          <a:prstGeom prst="rect">
            <a:avLst/>
          </a:prstGeom>
        </p:spPr>
      </p:pic>
      <p:pic>
        <p:nvPicPr>
          <p:cNvPr id="10" name="Immagine 9"/>
          <p:cNvPicPr>
            <a:picLocks noChangeAspect="1"/>
          </p:cNvPicPr>
          <p:nvPr/>
        </p:nvPicPr>
        <p:blipFill>
          <a:blip r:embed="rId4"/>
          <a:stretch>
            <a:fillRect/>
          </a:stretch>
        </p:blipFill>
        <p:spPr>
          <a:xfrm>
            <a:off x="214411" y="903169"/>
            <a:ext cx="1942550" cy="990476"/>
          </a:xfrm>
          <a:prstGeom prst="rect">
            <a:avLst/>
          </a:prstGeom>
        </p:spPr>
      </p:pic>
    </p:spTree>
    <p:extLst>
      <p:ext uri="{BB962C8B-B14F-4D97-AF65-F5344CB8AC3E}">
        <p14:creationId xmlns:p14="http://schemas.microsoft.com/office/powerpoint/2010/main" val="39268919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8" name="Segnaposto testo 3">
            <a:extLst>
              <a:ext uri="{FF2B5EF4-FFF2-40B4-BE49-F238E27FC236}">
                <a16:creationId xmlns:a16="http://schemas.microsoft.com/office/drawing/2014/main" id="{A3A031B7-7615-47C5-9237-73640593847A}"/>
              </a:ext>
            </a:extLst>
          </p:cNvPr>
          <p:cNvSpPr txBox="1">
            <a:spLocks/>
          </p:cNvSpPr>
          <p:nvPr/>
        </p:nvSpPr>
        <p:spPr>
          <a:xfrm>
            <a:off x="609600" y="1480930"/>
            <a:ext cx="10972800" cy="4157870"/>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it-IT" sz="2000" b="1" dirty="0" smtClean="0">
                <a:latin typeface="Book Antiqua" pitchFamily="18" charset="0"/>
              </a:rPr>
              <a:t>Che cos’è la </a:t>
            </a:r>
            <a:r>
              <a:rPr lang="it-IT" sz="2000" b="1" dirty="0">
                <a:latin typeface="Book Antiqua" pitchFamily="18" charset="0"/>
              </a:rPr>
              <a:t>società </a:t>
            </a:r>
            <a:r>
              <a:rPr lang="it-IT" sz="2000" b="1" dirty="0" smtClean="0">
                <a:latin typeface="Book Antiqua" pitchFamily="18" charset="0"/>
              </a:rPr>
              <a:t>benefit e chi può diventarlo?</a:t>
            </a:r>
          </a:p>
          <a:p>
            <a:pPr marL="0" indent="0" algn="ctr">
              <a:buNone/>
            </a:pPr>
            <a:endParaRPr lang="it-IT" sz="2000" b="1" dirty="0">
              <a:latin typeface="Book Antiqua" pitchFamily="18" charset="0"/>
            </a:endParaRPr>
          </a:p>
          <a:p>
            <a:pPr marL="0" indent="0" algn="just">
              <a:buNone/>
            </a:pPr>
            <a:r>
              <a:rPr lang="it-IT" sz="2000" dirty="0">
                <a:latin typeface="Book Antiqua" pitchFamily="18" charset="0"/>
              </a:rPr>
              <a:t>Dal 1° gennaio 2016 grazie ai commi 376-384, art. 1, della l. n. 208/2015, c.d. Legge di Stabilità 2016, possono costituirsi SB o modificarsi in SB le </a:t>
            </a:r>
            <a:r>
              <a:rPr lang="it-IT" sz="2000" b="1" dirty="0">
                <a:latin typeface="Book Antiqua" pitchFamily="18" charset="0"/>
              </a:rPr>
              <a:t>società di persone</a:t>
            </a:r>
            <a:r>
              <a:rPr lang="it-IT" sz="2000" dirty="0">
                <a:latin typeface="Book Antiqua" pitchFamily="18" charset="0"/>
              </a:rPr>
              <a:t>, quelle di </a:t>
            </a:r>
            <a:r>
              <a:rPr lang="it-IT" sz="2000" b="1" dirty="0">
                <a:latin typeface="Book Antiqua" pitchFamily="18" charset="0"/>
              </a:rPr>
              <a:t>capitali</a:t>
            </a:r>
            <a:r>
              <a:rPr lang="it-IT" sz="2000" dirty="0">
                <a:latin typeface="Book Antiqua" pitchFamily="18" charset="0"/>
              </a:rPr>
              <a:t> e le </a:t>
            </a:r>
            <a:r>
              <a:rPr lang="it-IT" sz="2000" b="1" dirty="0">
                <a:latin typeface="Book Antiqua" pitchFamily="18" charset="0"/>
              </a:rPr>
              <a:t>società cooperative</a:t>
            </a:r>
            <a:r>
              <a:rPr lang="it-IT" sz="2000" dirty="0">
                <a:latin typeface="Book Antiqua" pitchFamily="18" charset="0"/>
              </a:rPr>
              <a:t>, ivi comprese le </a:t>
            </a:r>
            <a:r>
              <a:rPr lang="it-IT" sz="2000" b="1" dirty="0">
                <a:latin typeface="Book Antiqua" pitchFamily="18" charset="0"/>
              </a:rPr>
              <a:t>mutue assicuratrici</a:t>
            </a:r>
            <a:r>
              <a:rPr lang="it-IT" sz="2000" dirty="0">
                <a:latin typeface="Book Antiqua" pitchFamily="18" charset="0"/>
              </a:rPr>
              <a:t>, a prescindere </a:t>
            </a:r>
            <a:r>
              <a:rPr lang="it-IT" sz="2000" dirty="0" smtClean="0">
                <a:latin typeface="Book Antiqua" pitchFamily="18" charset="0"/>
              </a:rPr>
              <a:t>dalla </a:t>
            </a:r>
            <a:r>
              <a:rPr lang="it-IT" sz="2000" dirty="0">
                <a:latin typeface="Book Antiqua" pitchFamily="18" charset="0"/>
              </a:rPr>
              <a:t>loro </a:t>
            </a:r>
            <a:r>
              <a:rPr lang="it-IT" sz="2000" dirty="0" smtClean="0">
                <a:latin typeface="Book Antiqua" pitchFamily="18" charset="0"/>
              </a:rPr>
              <a:t>dimensione </a:t>
            </a:r>
            <a:r>
              <a:rPr lang="it-IT" sz="2000" dirty="0">
                <a:latin typeface="Book Antiqua" pitchFamily="18" charset="0"/>
              </a:rPr>
              <a:t>o tipologia di attività</a:t>
            </a:r>
            <a:r>
              <a:rPr lang="it-IT" sz="2000" dirty="0" smtClean="0">
                <a:latin typeface="Book Antiqua" pitchFamily="18" charset="0"/>
              </a:rPr>
              <a:t>. </a:t>
            </a:r>
          </a:p>
          <a:p>
            <a:pPr marL="0" indent="0" algn="just">
              <a:buNone/>
            </a:pPr>
            <a:r>
              <a:rPr lang="en-US" sz="2000" dirty="0" err="1" smtClean="0">
                <a:latin typeface="Book Antiqua" pitchFamily="18" charset="0"/>
              </a:rPr>
              <a:t>Pertanto</a:t>
            </a:r>
            <a:r>
              <a:rPr lang="en-US" sz="2000" dirty="0" smtClean="0">
                <a:latin typeface="Book Antiqua" pitchFamily="18" charset="0"/>
              </a:rPr>
              <a:t>, </a:t>
            </a:r>
            <a:r>
              <a:rPr lang="en-US" sz="2000" dirty="0" err="1" smtClean="0">
                <a:latin typeface="Book Antiqua" pitchFamily="18" charset="0"/>
              </a:rPr>
              <a:t>il</a:t>
            </a:r>
            <a:r>
              <a:rPr lang="en-US" sz="2000" dirty="0" smtClean="0">
                <a:latin typeface="Book Antiqua" pitchFamily="18" charset="0"/>
              </a:rPr>
              <a:t> </a:t>
            </a:r>
            <a:r>
              <a:rPr lang="en-US" sz="2000" dirty="0" err="1" smtClean="0">
                <a:latin typeface="Book Antiqua" pitchFamily="18" charset="0"/>
              </a:rPr>
              <a:t>modello</a:t>
            </a:r>
            <a:r>
              <a:rPr lang="en-US" sz="2000" dirty="0" smtClean="0">
                <a:latin typeface="Book Antiqua" pitchFamily="18" charset="0"/>
              </a:rPr>
              <a:t> </a:t>
            </a:r>
            <a:r>
              <a:rPr lang="en-US" sz="2000" dirty="0" err="1" smtClean="0">
                <a:latin typeface="Book Antiqua" pitchFamily="18" charset="0"/>
              </a:rPr>
              <a:t>della</a:t>
            </a:r>
            <a:r>
              <a:rPr lang="en-US" sz="2000" dirty="0" smtClean="0">
                <a:latin typeface="Book Antiqua" pitchFamily="18" charset="0"/>
              </a:rPr>
              <a:t> </a:t>
            </a:r>
            <a:r>
              <a:rPr lang="en-US" sz="2000" dirty="0" err="1" smtClean="0">
                <a:latin typeface="Book Antiqua" pitchFamily="18" charset="0"/>
              </a:rPr>
              <a:t>società</a:t>
            </a:r>
            <a:r>
              <a:rPr lang="en-US" sz="2000" dirty="0" smtClean="0">
                <a:latin typeface="Book Antiqua" pitchFamily="18" charset="0"/>
              </a:rPr>
              <a:t> benefit </a:t>
            </a:r>
            <a:r>
              <a:rPr lang="en-US" sz="2000" dirty="0" err="1" smtClean="0">
                <a:latin typeface="Book Antiqua" pitchFamily="18" charset="0"/>
              </a:rPr>
              <a:t>rappresenta</a:t>
            </a:r>
            <a:r>
              <a:rPr lang="en-US" sz="2000" dirty="0" smtClean="0">
                <a:latin typeface="Book Antiqua" pitchFamily="18" charset="0"/>
              </a:rPr>
              <a:t> o </a:t>
            </a:r>
            <a:r>
              <a:rPr lang="en-US" sz="2000" dirty="0" err="1" smtClean="0">
                <a:latin typeface="Book Antiqua" pitchFamily="18" charset="0"/>
              </a:rPr>
              <a:t>vuole</a:t>
            </a:r>
            <a:r>
              <a:rPr lang="en-US" sz="2000" dirty="0" smtClean="0">
                <a:latin typeface="Book Antiqua" pitchFamily="18" charset="0"/>
              </a:rPr>
              <a:t> </a:t>
            </a:r>
            <a:r>
              <a:rPr lang="en-US" sz="2000" dirty="0" err="1" smtClean="0">
                <a:latin typeface="Book Antiqua" pitchFamily="18" charset="0"/>
              </a:rPr>
              <a:t>rappresentare</a:t>
            </a:r>
            <a:r>
              <a:rPr lang="en-US" sz="2000" dirty="0" smtClean="0">
                <a:latin typeface="Book Antiqua" pitchFamily="18" charset="0"/>
              </a:rPr>
              <a:t> </a:t>
            </a:r>
            <a:r>
              <a:rPr lang="en-US" sz="2000" dirty="0" err="1" smtClean="0">
                <a:latin typeface="Book Antiqua" pitchFamily="18" charset="0"/>
              </a:rPr>
              <a:t>il</a:t>
            </a:r>
            <a:r>
              <a:rPr lang="en-US" sz="2000" dirty="0" smtClean="0">
                <a:latin typeface="Book Antiqua" pitchFamily="18" charset="0"/>
              </a:rPr>
              <a:t> </a:t>
            </a:r>
            <a:r>
              <a:rPr lang="en-US" sz="2000" dirty="0" err="1" smtClean="0">
                <a:latin typeface="Book Antiqua" pitchFamily="18" charset="0"/>
              </a:rPr>
              <a:t>modello</a:t>
            </a:r>
            <a:r>
              <a:rPr lang="en-US" sz="2000" dirty="0" smtClean="0">
                <a:latin typeface="Book Antiqua" pitchFamily="18" charset="0"/>
              </a:rPr>
              <a:t> </a:t>
            </a:r>
            <a:r>
              <a:rPr lang="en-US" sz="2000" dirty="0" err="1" smtClean="0">
                <a:latin typeface="Book Antiqua" pitchFamily="18" charset="0"/>
              </a:rPr>
              <a:t>principe</a:t>
            </a:r>
            <a:r>
              <a:rPr lang="en-US" sz="2000" dirty="0" smtClean="0">
                <a:latin typeface="Book Antiqua" pitchFamily="18" charset="0"/>
              </a:rPr>
              <a:t> con cui </a:t>
            </a:r>
            <a:r>
              <a:rPr lang="en-US" sz="2000" dirty="0" err="1" smtClean="0">
                <a:latin typeface="Book Antiqua" pitchFamily="18" charset="0"/>
              </a:rPr>
              <a:t>perseguire</a:t>
            </a:r>
            <a:r>
              <a:rPr lang="en-US" sz="2000" dirty="0" smtClean="0">
                <a:latin typeface="Book Antiqua" pitchFamily="18" charset="0"/>
              </a:rPr>
              <a:t> </a:t>
            </a:r>
            <a:r>
              <a:rPr lang="en-US" sz="2000" dirty="0" err="1" smtClean="0">
                <a:latin typeface="Book Antiqua" pitchFamily="18" charset="0"/>
              </a:rPr>
              <a:t>i</a:t>
            </a:r>
            <a:r>
              <a:rPr lang="en-US" sz="2000" dirty="0" smtClean="0">
                <a:latin typeface="Book Antiqua" pitchFamily="18" charset="0"/>
              </a:rPr>
              <a:t> 17 goals </a:t>
            </a:r>
            <a:r>
              <a:rPr lang="en-US" sz="2000" dirty="0" err="1" smtClean="0">
                <a:latin typeface="Book Antiqua" pitchFamily="18" charset="0"/>
              </a:rPr>
              <a:t>della</a:t>
            </a:r>
            <a:r>
              <a:rPr lang="en-US" sz="2000" dirty="0" smtClean="0">
                <a:latin typeface="Book Antiqua" pitchFamily="18" charset="0"/>
              </a:rPr>
              <a:t> </a:t>
            </a:r>
            <a:r>
              <a:rPr lang="en-US" sz="2000" dirty="0" err="1" smtClean="0">
                <a:latin typeface="Book Antiqua" pitchFamily="18" charset="0"/>
              </a:rPr>
              <a:t>sostenibilità</a:t>
            </a:r>
            <a:r>
              <a:rPr lang="en-US" sz="2000" dirty="0" smtClean="0">
                <a:latin typeface="Book Antiqua" pitchFamily="18" charset="0"/>
              </a:rPr>
              <a:t> </a:t>
            </a:r>
            <a:r>
              <a:rPr lang="en-US" sz="2000" dirty="0" err="1" smtClean="0">
                <a:latin typeface="Book Antiqua" pitchFamily="18" charset="0"/>
              </a:rPr>
              <a:t>dichiarati</a:t>
            </a:r>
            <a:r>
              <a:rPr lang="en-US" sz="2000" dirty="0" smtClean="0">
                <a:latin typeface="Book Antiqua" pitchFamily="18" charset="0"/>
              </a:rPr>
              <a:t> </a:t>
            </a:r>
            <a:r>
              <a:rPr lang="en-US" sz="2000" dirty="0" err="1" smtClean="0">
                <a:latin typeface="Book Antiqua" pitchFamily="18" charset="0"/>
              </a:rPr>
              <a:t>dall’ONU</a:t>
            </a:r>
            <a:r>
              <a:rPr lang="en-US" sz="2000" dirty="0" smtClean="0">
                <a:latin typeface="Book Antiqua" pitchFamily="18" charset="0"/>
              </a:rPr>
              <a:t> con la </a:t>
            </a:r>
            <a:r>
              <a:rPr lang="it-IT" sz="2000" dirty="0" smtClean="0">
                <a:latin typeface="Book Antiqua" pitchFamily="18" charset="0"/>
              </a:rPr>
              <a:t>Risoluzione generale del 25 settembre 2015 con cui è stata approvata la nuova Agenda 2030 per lo sviluppo sostenibile, e dove sono stati inoltre enucleati ben 169 obiettivi associati.</a:t>
            </a:r>
            <a:endParaRPr lang="it-IT" sz="2000" dirty="0">
              <a:latin typeface="Book Antiqua" pitchFamily="18" charset="0"/>
            </a:endParaRPr>
          </a:p>
          <a:p>
            <a:pPr marL="0" indent="0" algn="just">
              <a:buNone/>
            </a:pPr>
            <a:r>
              <a:rPr lang="it-IT" sz="2000" dirty="0">
                <a:latin typeface="Book Antiqua" pitchFamily="18" charset="0"/>
              </a:rPr>
              <a:t> </a:t>
            </a:r>
          </a:p>
        </p:txBody>
      </p:sp>
    </p:spTree>
    <p:extLst>
      <p:ext uri="{BB962C8B-B14F-4D97-AF65-F5344CB8AC3E}">
        <p14:creationId xmlns:p14="http://schemas.microsoft.com/office/powerpoint/2010/main" val="103107044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3" name="Rettangolo 2"/>
          <p:cNvSpPr/>
          <p:nvPr/>
        </p:nvSpPr>
        <p:spPr>
          <a:xfrm>
            <a:off x="722671" y="2413338"/>
            <a:ext cx="10781071" cy="3477875"/>
          </a:xfrm>
          <a:prstGeom prst="rect">
            <a:avLst/>
          </a:prstGeom>
        </p:spPr>
        <p:txBody>
          <a:bodyPr wrap="square">
            <a:spAutoFit/>
          </a:bodyPr>
          <a:lstStyle/>
          <a:p>
            <a:pPr algn="just"/>
            <a:r>
              <a:rPr lang="it-IT" sz="2000" dirty="0">
                <a:latin typeface="Book Antiqua" pitchFamily="18" charset="0"/>
              </a:rPr>
              <a:t>Il 24 febbraio 2021 l’ente che gestisce i GRI </a:t>
            </a:r>
            <a:r>
              <a:rPr lang="it-IT" sz="2000" dirty="0" err="1">
                <a:latin typeface="Book Antiqua" pitchFamily="18" charset="0"/>
              </a:rPr>
              <a:t>standards</a:t>
            </a:r>
            <a:r>
              <a:rPr lang="it-IT" sz="2000" dirty="0">
                <a:latin typeface="Book Antiqua" pitchFamily="18" charset="0"/>
              </a:rPr>
              <a:t> e B </a:t>
            </a:r>
            <a:r>
              <a:rPr lang="it-IT" sz="2000" dirty="0" smtClean="0">
                <a:latin typeface="Book Antiqua" pitchFamily="18" charset="0"/>
              </a:rPr>
              <a:t>Lab </a:t>
            </a:r>
            <a:r>
              <a:rPr lang="it-IT" sz="2000" dirty="0" smtClean="0"/>
              <a:t>®</a:t>
            </a:r>
            <a:r>
              <a:rPr lang="it-IT" sz="2000" dirty="0" smtClean="0">
                <a:latin typeface="Book Antiqua" pitchFamily="18" charset="0"/>
              </a:rPr>
              <a:t> </a:t>
            </a:r>
            <a:r>
              <a:rPr lang="it-IT" sz="2000" dirty="0">
                <a:latin typeface="Book Antiqua" pitchFamily="18" charset="0"/>
              </a:rPr>
              <a:t>hanno sottoscritto un accordo di collaborazione e prodotto un </a:t>
            </a:r>
            <a:r>
              <a:rPr lang="it-IT" sz="2000" dirty="0" smtClean="0">
                <a:latin typeface="Book Antiqua" pitchFamily="18" charset="0"/>
              </a:rPr>
              <a:t>documento </a:t>
            </a:r>
            <a:r>
              <a:rPr lang="it-IT" sz="2000" dirty="0">
                <a:latin typeface="Book Antiqua" pitchFamily="18" charset="0"/>
              </a:rPr>
              <a:t>di collegamento </a:t>
            </a:r>
            <a:r>
              <a:rPr lang="it-IT" sz="2000" dirty="0" smtClean="0">
                <a:latin typeface="Book Antiqua" pitchFamily="18" charset="0"/>
              </a:rPr>
              <a:t>tra i GRI </a:t>
            </a:r>
            <a:r>
              <a:rPr lang="it-IT" sz="2000" dirty="0">
                <a:latin typeface="Book Antiqua" pitchFamily="18" charset="0"/>
              </a:rPr>
              <a:t>e il B-Impact </a:t>
            </a:r>
            <a:r>
              <a:rPr lang="it-IT" sz="2000" dirty="0" err="1">
                <a:latin typeface="Book Antiqua" pitchFamily="18" charset="0"/>
              </a:rPr>
              <a:t>Assessment</a:t>
            </a:r>
            <a:r>
              <a:rPr lang="it-IT" sz="2000" dirty="0">
                <a:latin typeface="Book Antiqua" pitchFamily="18" charset="0"/>
              </a:rPr>
              <a:t> </a:t>
            </a:r>
            <a:r>
              <a:rPr lang="it-IT" sz="2000" dirty="0" smtClean="0">
                <a:latin typeface="Book Antiqua" pitchFamily="18" charset="0"/>
              </a:rPr>
              <a:t>™, così da consentire alle imprese che si avvalgono di uno dei due sistemi di valutazione e di </a:t>
            </a:r>
            <a:r>
              <a:rPr lang="it-IT" sz="2000" i="1" dirty="0" smtClean="0">
                <a:latin typeface="Book Antiqua" pitchFamily="18" charset="0"/>
              </a:rPr>
              <a:t>reporting</a:t>
            </a:r>
            <a:r>
              <a:rPr lang="it-IT" sz="2000" dirty="0" smtClean="0">
                <a:latin typeface="Book Antiqua" pitchFamily="18" charset="0"/>
              </a:rPr>
              <a:t> del loro impatto in termini di sostenibilità di transitare facilmente dall’uno all’altro o di utilizzare i dati prodotti per l’uno al fine di soddisfare anche i requisiti imposti o previsti dall’altro, riducendo così gli oneri </a:t>
            </a:r>
            <a:r>
              <a:rPr lang="it-IT" sz="2000" dirty="0">
                <a:latin typeface="Book Antiqua" pitchFamily="18" charset="0"/>
              </a:rPr>
              <a:t>di </a:t>
            </a:r>
            <a:r>
              <a:rPr lang="it-IT" sz="2000" dirty="0" smtClean="0">
                <a:latin typeface="Book Antiqua" pitchFamily="18" charset="0"/>
              </a:rPr>
              <a:t>rendicontazione.</a:t>
            </a:r>
            <a:endParaRPr lang="it-IT" sz="2000" dirty="0">
              <a:latin typeface="Book Antiqua" pitchFamily="18" charset="0"/>
            </a:endParaRPr>
          </a:p>
          <a:p>
            <a:pPr algn="just"/>
            <a:r>
              <a:rPr lang="it-IT" sz="2000" dirty="0" smtClean="0">
                <a:latin typeface="Book Antiqua" pitchFamily="18" charset="0"/>
              </a:rPr>
              <a:t>Né è derivato il</a:t>
            </a:r>
            <a:r>
              <a:rPr lang="it-IT" sz="2000" dirty="0">
                <a:latin typeface="Book Antiqua" pitchFamily="18" charset="0"/>
              </a:rPr>
              <a:t> </a:t>
            </a:r>
            <a:r>
              <a:rPr lang="it-IT" sz="2000" dirty="0" err="1">
                <a:latin typeface="Book Antiqua" pitchFamily="18" charset="0"/>
                <a:hlinkClick r:id="rId3"/>
              </a:rPr>
              <a:t>Complementary</a:t>
            </a:r>
            <a:r>
              <a:rPr lang="it-IT" sz="2000" dirty="0">
                <a:latin typeface="Book Antiqua" pitchFamily="18" charset="0"/>
                <a:hlinkClick r:id="rId3"/>
              </a:rPr>
              <a:t> Use and </a:t>
            </a:r>
            <a:r>
              <a:rPr lang="it-IT" sz="2000" dirty="0" err="1">
                <a:latin typeface="Book Antiqua" pitchFamily="18" charset="0"/>
                <a:hlinkClick r:id="rId3"/>
              </a:rPr>
              <a:t>Linkage</a:t>
            </a:r>
            <a:r>
              <a:rPr lang="it-IT" sz="2000" dirty="0">
                <a:latin typeface="Book Antiqua" pitchFamily="18" charset="0"/>
                <a:hlinkClick r:id="rId3"/>
              </a:rPr>
              <a:t> of the GRI </a:t>
            </a:r>
            <a:r>
              <a:rPr lang="it-IT" sz="2000" dirty="0" err="1">
                <a:latin typeface="Book Antiqua" pitchFamily="18" charset="0"/>
                <a:hlinkClick r:id="rId3"/>
              </a:rPr>
              <a:t>Standards</a:t>
            </a:r>
            <a:r>
              <a:rPr lang="it-IT" sz="2000" dirty="0">
                <a:latin typeface="Book Antiqua" pitchFamily="18" charset="0"/>
                <a:hlinkClick r:id="rId3"/>
              </a:rPr>
              <a:t> and </a:t>
            </a:r>
            <a:r>
              <a:rPr lang="it-IT" sz="2000" dirty="0" smtClean="0">
                <a:latin typeface="Book Antiqua" pitchFamily="18" charset="0"/>
                <a:hlinkClick r:id="rId3"/>
              </a:rPr>
              <a:t>BIA</a:t>
            </a:r>
            <a:r>
              <a:rPr lang="it-IT" sz="2000" dirty="0" smtClean="0">
                <a:latin typeface="Book Antiqua" pitchFamily="18" charset="0"/>
              </a:rPr>
              <a:t>, </a:t>
            </a:r>
            <a:r>
              <a:rPr lang="it-IT" sz="2000" dirty="0">
                <a:latin typeface="Book Antiqua" pitchFamily="18" charset="0"/>
              </a:rPr>
              <a:t>disponibile all’indirizzo: https://</a:t>
            </a:r>
            <a:r>
              <a:rPr lang="it-IT" sz="2000" dirty="0" smtClean="0">
                <a:latin typeface="Book Antiqua" pitchFamily="18" charset="0"/>
              </a:rPr>
              <a:t>www.globalreporting.org/media/z53l0gdm/gri-b-lab-mapping-publication.pdf, in cui si illustrano le </a:t>
            </a:r>
            <a:r>
              <a:rPr lang="it-IT" sz="2000" dirty="0">
                <a:latin typeface="Book Antiqua" pitchFamily="18" charset="0"/>
              </a:rPr>
              <a:t>interconnessioni e le differenze tra GRI e </a:t>
            </a:r>
            <a:r>
              <a:rPr lang="it-IT" sz="2000" dirty="0" smtClean="0">
                <a:latin typeface="Book Antiqua" pitchFamily="18" charset="0"/>
              </a:rPr>
              <a:t>BIA e si fornisce un’assistenza </a:t>
            </a:r>
            <a:r>
              <a:rPr lang="it-IT" sz="2000" dirty="0">
                <a:latin typeface="Book Antiqua" pitchFamily="18" charset="0"/>
              </a:rPr>
              <a:t>pratica per identificare le correlazioni tra le aree e gli indicatori di impatto BIA e gli argomenti e le informative GRI</a:t>
            </a:r>
            <a:r>
              <a:rPr lang="it-IT" sz="2000" dirty="0" smtClean="0">
                <a:latin typeface="Book Antiqua" pitchFamily="18" charset="0"/>
              </a:rPr>
              <a:t>.</a:t>
            </a:r>
            <a:endParaRPr lang="it-IT" sz="2000" dirty="0">
              <a:latin typeface="Book Antiqua" pitchFamily="18" charset="0"/>
            </a:endParaRPr>
          </a:p>
        </p:txBody>
      </p:sp>
      <p:sp>
        <p:nvSpPr>
          <p:cNvPr id="4" name="CasellaDiTesto 3"/>
          <p:cNvSpPr txBox="1"/>
          <p:nvPr/>
        </p:nvSpPr>
        <p:spPr>
          <a:xfrm>
            <a:off x="3089787" y="1457652"/>
            <a:ext cx="7138219" cy="400110"/>
          </a:xfrm>
          <a:prstGeom prst="rect">
            <a:avLst/>
          </a:prstGeom>
          <a:noFill/>
        </p:spPr>
        <p:txBody>
          <a:bodyPr wrap="square" rtlCol="0">
            <a:spAutoFit/>
          </a:bodyPr>
          <a:lstStyle/>
          <a:p>
            <a:r>
              <a:rPr lang="it-IT" sz="2000" dirty="0">
                <a:latin typeface="Book Antiqua" pitchFamily="18" charset="0"/>
              </a:rPr>
              <a:t>Interoperabilità</a:t>
            </a:r>
            <a:r>
              <a:rPr lang="it-IT" dirty="0" smtClean="0"/>
              <a:t> </a:t>
            </a:r>
            <a:r>
              <a:rPr lang="it-IT" sz="2000" dirty="0">
                <a:latin typeface="Book Antiqua" pitchFamily="18" charset="0"/>
              </a:rPr>
              <a:t>tra i due principali sistemi di certificazione</a:t>
            </a:r>
          </a:p>
        </p:txBody>
      </p:sp>
    </p:spTree>
    <p:extLst>
      <p:ext uri="{BB962C8B-B14F-4D97-AF65-F5344CB8AC3E}">
        <p14:creationId xmlns:p14="http://schemas.microsoft.com/office/powerpoint/2010/main" val="27102535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AE8CD185-C556-4172-B1A1-4FADDE317AA4}"/>
              </a:ext>
            </a:extLst>
          </p:cNvPr>
          <p:cNvSpPr txBox="1">
            <a:spLocks/>
          </p:cNvSpPr>
          <p:nvPr/>
        </p:nvSpPr>
        <p:spPr>
          <a:xfrm>
            <a:off x="609600" y="2524541"/>
            <a:ext cx="10972800" cy="3352843"/>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it-IT" sz="2000" dirty="0" smtClean="0">
                <a:latin typeface="Book Antiqua" pitchFamily="18" charset="0"/>
              </a:rPr>
              <a:t>Il comma 384 dell’art. 1 della Legge di stabilità 2016 prevede che “La società benefit che </a:t>
            </a:r>
            <a:r>
              <a:rPr lang="it-IT" sz="2000" u="sng" dirty="0" smtClean="0">
                <a:latin typeface="Book Antiqua" pitchFamily="18" charset="0"/>
              </a:rPr>
              <a:t>non persegua le finalità di beneficio comune</a:t>
            </a:r>
            <a:r>
              <a:rPr lang="it-IT" sz="2000" dirty="0" smtClean="0">
                <a:latin typeface="Book Antiqua" pitchFamily="18" charset="0"/>
              </a:rPr>
              <a:t> è soggetta alle disposizioni di cui al decreto legislativo  2 agosto 2007, n. 145, in materia di  </a:t>
            </a:r>
            <a:r>
              <a:rPr lang="it-IT" sz="2000" dirty="0" smtClean="0">
                <a:solidFill>
                  <a:srgbClr val="FF0000"/>
                </a:solidFill>
                <a:latin typeface="Book Antiqua" pitchFamily="18" charset="0"/>
              </a:rPr>
              <a:t>pubblicità ingannevole  </a:t>
            </a:r>
            <a:r>
              <a:rPr lang="it-IT" sz="2000" dirty="0" smtClean="0">
                <a:latin typeface="Book Antiqua" pitchFamily="18" charset="0"/>
              </a:rPr>
              <a:t>e  alle disposizioni del </a:t>
            </a:r>
            <a:r>
              <a:rPr lang="it-IT" sz="2000" dirty="0" smtClean="0">
                <a:solidFill>
                  <a:srgbClr val="FF0000"/>
                </a:solidFill>
                <a:latin typeface="Book Antiqua" pitchFamily="18" charset="0"/>
              </a:rPr>
              <a:t>codice del consumo</a:t>
            </a:r>
            <a:r>
              <a:rPr lang="it-IT" sz="2000" dirty="0" smtClean="0">
                <a:latin typeface="Book Antiqua" pitchFamily="18" charset="0"/>
              </a:rPr>
              <a:t>, di cui al decreto legislativo 6 settembre 2005, n. 206. L’Autorità garante della concorrenza  e  del mercato (AGCM) svolge i relativi  compiti  e  attività,  nei  limiti  delle risorse disponibili e senza nuovi  o  maggiori  oneri  a  carico  dei soggetti vigilati.</a:t>
            </a:r>
          </a:p>
          <a:p>
            <a:pPr marL="0" indent="0" algn="just">
              <a:buNone/>
            </a:pPr>
            <a:r>
              <a:rPr lang="it-IT" sz="2000" dirty="0">
                <a:latin typeface="Book Antiqua" pitchFamily="18" charset="0"/>
              </a:rPr>
              <a:t>V</a:t>
            </a:r>
            <a:r>
              <a:rPr lang="it-IT" sz="2000" dirty="0" smtClean="0">
                <a:latin typeface="Book Antiqua" pitchFamily="18" charset="0"/>
              </a:rPr>
              <a:t>a </a:t>
            </a:r>
            <a:r>
              <a:rPr lang="it-IT" sz="2000" dirty="0">
                <a:latin typeface="Book Antiqua" pitchFamily="18" charset="0"/>
              </a:rPr>
              <a:t>detto che </a:t>
            </a:r>
            <a:r>
              <a:rPr lang="it-IT" sz="2000" dirty="0" smtClean="0">
                <a:latin typeface="Book Antiqua" pitchFamily="18" charset="0"/>
              </a:rPr>
              <a:t>anche in assenza dello specifico richiamo operato dal co. 384 alla disciplina delle pratiche commerciali scorrette, questa avrebbe trovato comunque applicazione, così come trova infatti applicazione anche nei riguardi di quelle imprese che pur non essendo SB si comportino come tali, inducendo in errore i consumatori, sfruttando le lacune della normativa riservata alla SB. </a:t>
            </a:r>
            <a:endParaRPr lang="it-IT" sz="2000" dirty="0">
              <a:latin typeface="Book Antiqua" pitchFamily="18" charset="0"/>
            </a:endParaRPr>
          </a:p>
        </p:txBody>
      </p:sp>
      <p:sp>
        <p:nvSpPr>
          <p:cNvPr id="8" name="CasellaDiTesto 7">
            <a:extLst>
              <a:ext uri="{FF2B5EF4-FFF2-40B4-BE49-F238E27FC236}">
                <a16:creationId xmlns:a16="http://schemas.microsoft.com/office/drawing/2014/main" id="{6EE3C826-AFE0-431F-A553-B25A19616B8C}"/>
              </a:ext>
            </a:extLst>
          </p:cNvPr>
          <p:cNvSpPr txBox="1"/>
          <p:nvPr/>
        </p:nvSpPr>
        <p:spPr>
          <a:xfrm>
            <a:off x="314686" y="1581090"/>
            <a:ext cx="11623766" cy="400110"/>
          </a:xfrm>
          <a:prstGeom prst="rect">
            <a:avLst/>
          </a:prstGeom>
          <a:noFill/>
        </p:spPr>
        <p:txBody>
          <a:bodyPr wrap="square" rtlCol="0">
            <a:spAutoFit/>
          </a:bodyPr>
          <a:lstStyle/>
          <a:p>
            <a:pPr algn="ctr"/>
            <a:r>
              <a:rPr lang="en-US" sz="2000" b="1" dirty="0" err="1" smtClean="0">
                <a:latin typeface="Book Antiqua" panose="02040602050305030304" pitchFamily="18" charset="0"/>
              </a:rPr>
              <a:t>L’enforcement</a:t>
            </a:r>
            <a:r>
              <a:rPr lang="en-US" sz="2000" b="1" dirty="0" smtClean="0">
                <a:latin typeface="Book Antiqua" panose="02040602050305030304" pitchFamily="18" charset="0"/>
              </a:rPr>
              <a:t> </a:t>
            </a:r>
            <a:r>
              <a:rPr lang="en-US" sz="2000" b="1" dirty="0" err="1" smtClean="0">
                <a:latin typeface="Book Antiqua" panose="02040602050305030304" pitchFamily="18" charset="0"/>
              </a:rPr>
              <a:t>di</a:t>
            </a:r>
            <a:r>
              <a:rPr lang="en-US" sz="2000" b="1" dirty="0" smtClean="0">
                <a:latin typeface="Book Antiqua" panose="02040602050305030304" pitchFamily="18" charset="0"/>
              </a:rPr>
              <a:t> </a:t>
            </a:r>
            <a:r>
              <a:rPr lang="en-US" sz="2000" b="1" dirty="0" err="1" smtClean="0">
                <a:latin typeface="Book Antiqua" panose="02040602050305030304" pitchFamily="18" charset="0"/>
              </a:rPr>
              <a:t>questa</a:t>
            </a:r>
            <a:r>
              <a:rPr lang="en-US" sz="2000" b="1" dirty="0" smtClean="0">
                <a:latin typeface="Book Antiqua" panose="02040602050305030304" pitchFamily="18" charset="0"/>
              </a:rPr>
              <a:t> </a:t>
            </a:r>
            <a:r>
              <a:rPr lang="en-US" sz="2000" b="1" dirty="0" err="1" smtClean="0">
                <a:latin typeface="Book Antiqua" panose="02040602050305030304" pitchFamily="18" charset="0"/>
              </a:rPr>
              <a:t>disciplina</a:t>
            </a:r>
            <a:endParaRPr lang="it-IT" sz="2000" b="1" dirty="0">
              <a:latin typeface="Book Antiqua" panose="02040602050305030304" pitchFamily="18" charset="0"/>
            </a:endParaRPr>
          </a:p>
        </p:txBody>
      </p:sp>
    </p:spTree>
    <p:extLst>
      <p:ext uri="{BB962C8B-B14F-4D97-AF65-F5344CB8AC3E}">
        <p14:creationId xmlns:p14="http://schemas.microsoft.com/office/powerpoint/2010/main" val="10310704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9">
            <a:extLst>
              <a:ext uri="{FF2B5EF4-FFF2-40B4-BE49-F238E27FC236}">
                <a16:creationId xmlns:a16="http://schemas.microsoft.com/office/drawing/2014/main" id="{3EF28704-FB81-4596-ACF3-83B7AA5A0E63}"/>
              </a:ext>
            </a:extLst>
          </p:cNvPr>
          <p:cNvSpPr txBox="1">
            <a:spLocks/>
          </p:cNvSpPr>
          <p:nvPr/>
        </p:nvSpPr>
        <p:spPr>
          <a:xfrm>
            <a:off x="609600" y="3249811"/>
            <a:ext cx="10972800" cy="2769989"/>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457200" indent="-457200" algn="just">
              <a:buFont typeface="Arial" panose="020B0604020202020204" pitchFamily="34" charset="0"/>
              <a:buAutoNum type="arabicPeriod"/>
            </a:pPr>
            <a:r>
              <a:rPr lang="it-IT" sz="2000" dirty="0"/>
              <a:t>È considerata </a:t>
            </a:r>
            <a:r>
              <a:rPr lang="it-IT" sz="2000" b="1" dirty="0"/>
              <a:t>ingannevole</a:t>
            </a:r>
            <a:r>
              <a:rPr lang="it-IT" sz="2000" dirty="0"/>
              <a:t> una pratica commerciale che </a:t>
            </a:r>
            <a:r>
              <a:rPr lang="it-IT" sz="2000" b="1" dirty="0"/>
              <a:t>contiene informazioni non rispondenti al vero</a:t>
            </a:r>
            <a:r>
              <a:rPr lang="it-IT" sz="2000" dirty="0"/>
              <a:t> o, seppure di fatto corretta, in qualsiasi modo, anche nella sua presentazione complessiva, induce o è idonea ad indurre in errore il consumatore medio riguardo ad uno o più dei seguenti elementi e, in ogni caso, lo induce o è idonea a indurlo ad assumere una decisione di natura commerciale che non avrebbe altrimenti preso:</a:t>
            </a:r>
          </a:p>
          <a:p>
            <a:pPr marL="457200" indent="-457200">
              <a:buFont typeface="Arial" panose="020B0604020202020204" pitchFamily="34" charset="0"/>
              <a:buAutoNum type="arabicPeriod"/>
            </a:pPr>
            <a:endParaRPr lang="it-IT" sz="2000" dirty="0"/>
          </a:p>
          <a:p>
            <a:pPr marL="0" indent="0" algn="just">
              <a:buNone/>
            </a:pPr>
            <a:r>
              <a:rPr lang="it-IT" sz="2000" dirty="0"/>
              <a:t>c) </a:t>
            </a:r>
            <a:r>
              <a:rPr lang="it-IT" sz="2000" b="1" dirty="0"/>
              <a:t>la portata degli impegni del professionista</a:t>
            </a:r>
            <a:r>
              <a:rPr lang="it-IT" sz="2000" dirty="0"/>
              <a:t>, i motivi della pratica commerciale e la natura del processo di vendita, qualsiasi dichiarazione o simbolo relativi alla sponsorizzazione o all’approvazione dirette o indirette del professionista o del prodotto.</a:t>
            </a:r>
          </a:p>
        </p:txBody>
      </p:sp>
      <p:sp>
        <p:nvSpPr>
          <p:cNvPr id="8" name="CasellaDiTesto 7">
            <a:extLst>
              <a:ext uri="{FF2B5EF4-FFF2-40B4-BE49-F238E27FC236}">
                <a16:creationId xmlns:a16="http://schemas.microsoft.com/office/drawing/2014/main" id="{94D2AEC4-C3E0-4900-87BF-49E51D8028F3}"/>
              </a:ext>
            </a:extLst>
          </p:cNvPr>
          <p:cNvSpPr txBox="1"/>
          <p:nvPr/>
        </p:nvSpPr>
        <p:spPr>
          <a:xfrm>
            <a:off x="314686" y="1051866"/>
            <a:ext cx="11623766" cy="1631216"/>
          </a:xfrm>
          <a:prstGeom prst="rect">
            <a:avLst/>
          </a:prstGeom>
          <a:noFill/>
        </p:spPr>
        <p:txBody>
          <a:bodyPr wrap="square" rtlCol="0">
            <a:spAutoFit/>
          </a:bodyPr>
          <a:lstStyle/>
          <a:p>
            <a:pPr algn="ctr"/>
            <a:endParaRPr lang="it-IT" sz="2000" b="1" dirty="0"/>
          </a:p>
          <a:p>
            <a:pPr algn="ctr"/>
            <a:r>
              <a:rPr lang="it-IT" sz="2000" b="1" dirty="0">
                <a:solidFill>
                  <a:srgbClr val="FF0000"/>
                </a:solidFill>
              </a:rPr>
              <a:t>ATTENZIONE</a:t>
            </a:r>
            <a:r>
              <a:rPr lang="it-IT" sz="2000" b="1" dirty="0"/>
              <a:t> al Decreto legislativo n. 206/2005 (c.d. Codice del consumo)</a:t>
            </a:r>
          </a:p>
          <a:p>
            <a:pPr algn="ctr"/>
            <a:r>
              <a:rPr lang="it-IT" sz="2000" b="1" dirty="0"/>
              <a:t>SEZIONE I</a:t>
            </a:r>
            <a:br>
              <a:rPr lang="it-IT" sz="2000" b="1" dirty="0"/>
            </a:br>
            <a:r>
              <a:rPr lang="it-IT" sz="2000" b="1" dirty="0"/>
              <a:t>Pratiche commerciali ingannevoli</a:t>
            </a:r>
            <a:br>
              <a:rPr lang="it-IT" sz="2000" b="1" dirty="0"/>
            </a:br>
            <a:r>
              <a:rPr lang="it-IT" sz="2000" b="1" dirty="0"/>
              <a:t>ARTICOLO N.21 </a:t>
            </a:r>
            <a:endParaRPr lang="it-IT" sz="2000" b="1" dirty="0">
              <a:latin typeface="Book Antiqua" panose="02040602050305030304" pitchFamily="18" charset="0"/>
            </a:endParaRPr>
          </a:p>
        </p:txBody>
      </p:sp>
    </p:spTree>
    <p:extLst>
      <p:ext uri="{BB962C8B-B14F-4D97-AF65-F5344CB8AC3E}">
        <p14:creationId xmlns:p14="http://schemas.microsoft.com/office/powerpoint/2010/main" val="1031070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B1746C38-5489-49AB-AC53-221CEF81CC77}"/>
              </a:ext>
            </a:extLst>
          </p:cNvPr>
          <p:cNvSpPr txBox="1">
            <a:spLocks/>
          </p:cNvSpPr>
          <p:nvPr/>
        </p:nvSpPr>
        <p:spPr>
          <a:xfrm>
            <a:off x="533400" y="2237601"/>
            <a:ext cx="10972800" cy="3693319"/>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457200" indent="-457200" algn="just">
              <a:buFont typeface="Arial" panose="020B0604020202020204" pitchFamily="34" charset="0"/>
              <a:buAutoNum type="arabicPeriod"/>
            </a:pPr>
            <a:r>
              <a:rPr lang="it-IT" sz="2000" dirty="0"/>
              <a:t>È considerata ingannevole una pratica commerciale che nella fattispecie concreta, tenuto conto di tutte le caratteristiche e circostanze del caso, nonché dei limiti del mezzo di comunicazione impiegato, </a:t>
            </a:r>
            <a:r>
              <a:rPr lang="it-IT" sz="2000" b="1" dirty="0"/>
              <a:t>omette informazioni rilevanti </a:t>
            </a:r>
            <a:r>
              <a:rPr lang="it-IT" sz="2000" dirty="0"/>
              <a:t>di cui il consumatore medio ha bisogno in tale contesto per prendere una decisione consapevole di natura commerciale e induce o è idonea ad indurre in tal modo il consumatore medio ad assumere una decisione di natura commerciale che non avrebbe altrimenti preso.</a:t>
            </a:r>
          </a:p>
          <a:p>
            <a:pPr marL="457200" indent="-457200" algn="just">
              <a:buFont typeface="Arial" panose="020B0604020202020204" pitchFamily="34" charset="0"/>
              <a:buAutoNum type="arabicPeriod"/>
            </a:pPr>
            <a:endParaRPr lang="it-IT" sz="2000" dirty="0">
              <a:latin typeface="Book Antiqua" panose="02040602050305030304" pitchFamily="18" charset="0"/>
            </a:endParaRPr>
          </a:p>
          <a:p>
            <a:pPr marL="0" indent="0" algn="just">
              <a:buNone/>
            </a:pPr>
            <a:r>
              <a:rPr lang="it-IT" sz="2000" dirty="0"/>
              <a:t>2. Secondo l’art. 27, co. 9, del codice del consumo, l’AGCM (Autorità Antitrust) con provvedimento che vieta la pratica commerciale scorretta dispone inoltre l’applicazione di una </a:t>
            </a:r>
            <a:r>
              <a:rPr lang="it-IT" sz="2000" b="1" dirty="0"/>
              <a:t>sanzione</a:t>
            </a:r>
            <a:r>
              <a:rPr lang="it-IT" sz="2000" dirty="0"/>
              <a:t> amministrativa pecuniaria </a:t>
            </a:r>
            <a:r>
              <a:rPr lang="it-IT" sz="2000" b="1" dirty="0"/>
              <a:t>da 5.000,00 euro </a:t>
            </a:r>
            <a:r>
              <a:rPr lang="it-IT" sz="2000" dirty="0"/>
              <a:t>a </a:t>
            </a:r>
            <a:r>
              <a:rPr lang="it-IT" sz="2000" b="1" dirty="0"/>
              <a:t>5.000.000,00</a:t>
            </a:r>
            <a:r>
              <a:rPr lang="it-IT" sz="2000" dirty="0"/>
              <a:t> di euro, tenuto conto della gravità e della durata della violazione</a:t>
            </a:r>
          </a:p>
        </p:txBody>
      </p:sp>
      <p:sp>
        <p:nvSpPr>
          <p:cNvPr id="8" name="CasellaDiTesto 7">
            <a:extLst>
              <a:ext uri="{FF2B5EF4-FFF2-40B4-BE49-F238E27FC236}">
                <a16:creationId xmlns:a16="http://schemas.microsoft.com/office/drawing/2014/main" id="{8EA93332-4CB0-441F-8002-DCC2D87D1154}"/>
              </a:ext>
            </a:extLst>
          </p:cNvPr>
          <p:cNvSpPr txBox="1"/>
          <p:nvPr/>
        </p:nvSpPr>
        <p:spPr>
          <a:xfrm>
            <a:off x="314686" y="1143000"/>
            <a:ext cx="11623766" cy="707886"/>
          </a:xfrm>
          <a:prstGeom prst="rect">
            <a:avLst/>
          </a:prstGeom>
          <a:noFill/>
        </p:spPr>
        <p:txBody>
          <a:bodyPr wrap="square" rtlCol="0">
            <a:spAutoFit/>
          </a:bodyPr>
          <a:lstStyle/>
          <a:p>
            <a:pPr algn="ctr"/>
            <a:r>
              <a:rPr lang="it-IT" sz="2000" b="1" dirty="0"/>
              <a:t>ARTICOLO N.22</a:t>
            </a:r>
            <a:r>
              <a:rPr lang="it-IT" sz="2000" dirty="0"/>
              <a:t/>
            </a:r>
            <a:br>
              <a:rPr lang="it-IT" sz="2000" dirty="0"/>
            </a:br>
            <a:r>
              <a:rPr lang="it-IT" sz="2000" b="1" dirty="0"/>
              <a:t>Omissioni ingannevoli</a:t>
            </a:r>
            <a:endParaRPr lang="it-IT" sz="2000" b="1" dirty="0">
              <a:latin typeface="Book Antiqua" panose="02040602050305030304" pitchFamily="18" charset="0"/>
            </a:endParaRPr>
          </a:p>
        </p:txBody>
      </p:sp>
    </p:spTree>
    <p:extLst>
      <p:ext uri="{BB962C8B-B14F-4D97-AF65-F5344CB8AC3E}">
        <p14:creationId xmlns:p14="http://schemas.microsoft.com/office/powerpoint/2010/main" val="1031070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pic>
        <p:nvPicPr>
          <p:cNvPr id="3" name="Immagine 2"/>
          <p:cNvPicPr>
            <a:picLocks noChangeAspect="1"/>
          </p:cNvPicPr>
          <p:nvPr/>
        </p:nvPicPr>
        <p:blipFill>
          <a:blip r:embed="rId3"/>
          <a:stretch>
            <a:fillRect/>
          </a:stretch>
        </p:blipFill>
        <p:spPr>
          <a:xfrm>
            <a:off x="245942" y="933319"/>
            <a:ext cx="11692510" cy="5631442"/>
          </a:xfrm>
          <a:prstGeom prst="rect">
            <a:avLst/>
          </a:prstGeom>
        </p:spPr>
      </p:pic>
    </p:spTree>
    <p:extLst>
      <p:ext uri="{BB962C8B-B14F-4D97-AF65-F5344CB8AC3E}">
        <p14:creationId xmlns:p14="http://schemas.microsoft.com/office/powerpoint/2010/main" val="6087389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pic>
        <p:nvPicPr>
          <p:cNvPr id="3" name="Immagine 2"/>
          <p:cNvPicPr>
            <a:picLocks noChangeAspect="1"/>
          </p:cNvPicPr>
          <p:nvPr/>
        </p:nvPicPr>
        <p:blipFill>
          <a:blip r:embed="rId4"/>
          <a:stretch>
            <a:fillRect/>
          </a:stretch>
        </p:blipFill>
        <p:spPr>
          <a:xfrm>
            <a:off x="208105" y="1029881"/>
            <a:ext cx="11730347" cy="5548719"/>
          </a:xfrm>
          <a:prstGeom prst="rect">
            <a:avLst/>
          </a:prstGeom>
        </p:spPr>
      </p:pic>
    </p:spTree>
    <p:extLst>
      <p:ext uri="{BB962C8B-B14F-4D97-AF65-F5344CB8AC3E}">
        <p14:creationId xmlns:p14="http://schemas.microsoft.com/office/powerpoint/2010/main" val="20844170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pic>
        <p:nvPicPr>
          <p:cNvPr id="5122" name="Picture 2"/>
          <p:cNvPicPr>
            <a:picLocks noChangeAspect="1" noChangeArrowheads="1"/>
          </p:cNvPicPr>
          <p:nvPr/>
        </p:nvPicPr>
        <p:blipFill>
          <a:blip r:embed="rId3"/>
          <a:srcRect/>
          <a:stretch>
            <a:fillRect/>
          </a:stretch>
        </p:blipFill>
        <p:spPr bwMode="auto">
          <a:xfrm>
            <a:off x="119271" y="1093304"/>
            <a:ext cx="11608904" cy="5536096"/>
          </a:xfrm>
          <a:prstGeom prst="rect">
            <a:avLst/>
          </a:prstGeom>
          <a:noFill/>
          <a:ln w="9525">
            <a:noFill/>
            <a:miter lim="800000"/>
            <a:headEnd/>
            <a:tailEnd/>
          </a:ln>
          <a:effectLst/>
        </p:spPr>
      </p:pic>
    </p:spTree>
    <p:extLst>
      <p:ext uri="{BB962C8B-B14F-4D97-AF65-F5344CB8AC3E}">
        <p14:creationId xmlns:p14="http://schemas.microsoft.com/office/powerpoint/2010/main" val="36507127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pic>
        <p:nvPicPr>
          <p:cNvPr id="6146" name="Picture 2"/>
          <p:cNvPicPr>
            <a:picLocks noChangeAspect="1" noChangeArrowheads="1"/>
          </p:cNvPicPr>
          <p:nvPr/>
        </p:nvPicPr>
        <p:blipFill>
          <a:blip r:embed="rId3"/>
          <a:srcRect/>
          <a:stretch>
            <a:fillRect/>
          </a:stretch>
        </p:blipFill>
        <p:spPr bwMode="auto">
          <a:xfrm>
            <a:off x="238539" y="917437"/>
            <a:ext cx="11638721" cy="5778500"/>
          </a:xfrm>
          <a:prstGeom prst="rect">
            <a:avLst/>
          </a:prstGeom>
          <a:noFill/>
          <a:ln w="9525">
            <a:noFill/>
            <a:miter lim="800000"/>
            <a:headEnd/>
            <a:tailEnd/>
          </a:ln>
          <a:effectLst/>
        </p:spPr>
      </p:pic>
    </p:spTree>
    <p:extLst>
      <p:ext uri="{BB962C8B-B14F-4D97-AF65-F5344CB8AC3E}">
        <p14:creationId xmlns:p14="http://schemas.microsoft.com/office/powerpoint/2010/main" val="38996179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AE8CD185-C556-4172-B1A1-4FADDE317AA4}"/>
              </a:ext>
            </a:extLst>
          </p:cNvPr>
          <p:cNvSpPr txBox="1">
            <a:spLocks/>
          </p:cNvSpPr>
          <p:nvPr/>
        </p:nvSpPr>
        <p:spPr>
          <a:xfrm>
            <a:off x="609600" y="2524542"/>
            <a:ext cx="10972800" cy="2123658"/>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it-IT" sz="2000" dirty="0"/>
              <a:t>Le società certificate da </a:t>
            </a:r>
            <a:r>
              <a:rPr lang="it-IT" sz="2000" dirty="0" smtClean="0"/>
              <a:t>B-Lab </a:t>
            </a:r>
            <a:r>
              <a:rPr lang="it-IT" sz="2000" baseline="30000" dirty="0" smtClean="0"/>
              <a:t>®</a:t>
            </a:r>
            <a:r>
              <a:rPr lang="it-IT" sz="2000" dirty="0" smtClean="0"/>
              <a:t> </a:t>
            </a:r>
            <a:r>
              <a:rPr lang="it-IT" sz="2000" dirty="0"/>
              <a:t>debbono fare molta attenzione nel momento in cui vorranno cambiare lo </a:t>
            </a:r>
            <a:r>
              <a:rPr lang="it-IT" sz="2000" i="1" dirty="0"/>
              <a:t>standard</a:t>
            </a:r>
            <a:r>
              <a:rPr lang="it-IT" sz="2000" dirty="0"/>
              <a:t> di valutazione con cui redigono la relazione annuale pretesa dalla Legge di stabilità del 2016, in quanto dovranno subito dismettere l’uso del marchio di certificazione di quest’ente, </a:t>
            </a:r>
            <a:r>
              <a:rPr lang="it-IT" sz="2000" dirty="0" smtClean="0"/>
              <a:t>pena:</a:t>
            </a:r>
          </a:p>
          <a:p>
            <a:pPr marL="457200" indent="-457200" algn="just">
              <a:buAutoNum type="alphaLcParenR"/>
            </a:pPr>
            <a:r>
              <a:rPr lang="it-IT" sz="2000" dirty="0" smtClean="0"/>
              <a:t>il </a:t>
            </a:r>
            <a:r>
              <a:rPr lang="it-IT" sz="2000" dirty="0"/>
              <a:t>rischio di commettere una pratica commerciale scorretta </a:t>
            </a:r>
            <a:r>
              <a:rPr lang="it-IT" sz="2000" i="1" dirty="0"/>
              <a:t>ex</a:t>
            </a:r>
            <a:r>
              <a:rPr lang="it-IT" sz="2000" dirty="0"/>
              <a:t> art. 21, co. 1, lett. </a:t>
            </a:r>
            <a:r>
              <a:rPr lang="it-IT" sz="2000" i="1" dirty="0"/>
              <a:t>f</a:t>
            </a:r>
            <a:r>
              <a:rPr lang="it-IT" sz="2000" dirty="0"/>
              <a:t>, c. cons., per aver ingannato i consumatori circa </a:t>
            </a:r>
            <a:r>
              <a:rPr lang="it-IT" sz="2000" b="1" dirty="0"/>
              <a:t>i diritti di proprietà industriale vantati dal professionista</a:t>
            </a:r>
            <a:r>
              <a:rPr lang="it-IT" sz="2000" dirty="0"/>
              <a:t>, non avendo più la licenza d’uso del </a:t>
            </a:r>
            <a:r>
              <a:rPr lang="it-IT" sz="2000" dirty="0" smtClean="0"/>
              <a:t>segno, e </a:t>
            </a:r>
          </a:p>
          <a:p>
            <a:pPr marL="457200" indent="-457200" algn="just">
              <a:buAutoNum type="alphaLcParenR"/>
            </a:pPr>
            <a:r>
              <a:rPr lang="it-IT" sz="2000" dirty="0" smtClean="0"/>
              <a:t>il rischio di subire </a:t>
            </a:r>
            <a:r>
              <a:rPr lang="it-IT" sz="2000" dirty="0"/>
              <a:t>da parte di B Lab </a:t>
            </a:r>
            <a:r>
              <a:rPr lang="it-IT" sz="2000" baseline="30000" dirty="0" smtClean="0"/>
              <a:t>® </a:t>
            </a:r>
            <a:r>
              <a:rPr lang="it-IT" sz="2000" dirty="0" smtClean="0"/>
              <a:t>un’azione per contraffazione del marchio di certificazione.</a:t>
            </a:r>
            <a:endParaRPr lang="it-IT" sz="2000" dirty="0"/>
          </a:p>
          <a:p>
            <a:pPr marL="0" indent="0">
              <a:buNone/>
            </a:pPr>
            <a:endParaRPr lang="it-IT" dirty="0">
              <a:latin typeface="Book Antiqua" panose="02040602050305030304" pitchFamily="18" charset="0"/>
            </a:endParaRPr>
          </a:p>
        </p:txBody>
      </p:sp>
      <p:sp>
        <p:nvSpPr>
          <p:cNvPr id="8" name="CasellaDiTesto 7">
            <a:extLst>
              <a:ext uri="{FF2B5EF4-FFF2-40B4-BE49-F238E27FC236}">
                <a16:creationId xmlns:a16="http://schemas.microsoft.com/office/drawing/2014/main" id="{6EE3C826-AFE0-431F-A553-B25A19616B8C}"/>
              </a:ext>
            </a:extLst>
          </p:cNvPr>
          <p:cNvSpPr txBox="1"/>
          <p:nvPr/>
        </p:nvSpPr>
        <p:spPr>
          <a:xfrm>
            <a:off x="314686" y="1581090"/>
            <a:ext cx="11623766" cy="400110"/>
          </a:xfrm>
          <a:prstGeom prst="rect">
            <a:avLst/>
          </a:prstGeom>
          <a:noFill/>
        </p:spPr>
        <p:txBody>
          <a:bodyPr wrap="square" rtlCol="0">
            <a:spAutoFit/>
          </a:bodyPr>
          <a:lstStyle/>
          <a:p>
            <a:pPr algn="ctr"/>
            <a:r>
              <a:rPr lang="it-IT" sz="2000" b="1" dirty="0">
                <a:latin typeface="Book Antiqua" panose="02040602050305030304" pitchFamily="18" charset="0"/>
              </a:rPr>
              <a:t>Alcune accortezze da tenere in considerazione se si perde la certificazione di </a:t>
            </a:r>
            <a:r>
              <a:rPr lang="it-IT" sz="2000" b="1" dirty="0" err="1" smtClean="0">
                <a:latin typeface="Book Antiqua" panose="02040602050305030304" pitchFamily="18" charset="0"/>
              </a:rPr>
              <a:t>B-Lab</a:t>
            </a:r>
            <a:r>
              <a:rPr lang="it-IT" sz="2000" b="1" dirty="0" smtClean="0">
                <a:latin typeface="Book Antiqua" panose="02040602050305030304" pitchFamily="18" charset="0"/>
              </a:rPr>
              <a:t> </a:t>
            </a:r>
            <a:r>
              <a:rPr lang="it-IT" sz="2000" baseline="30000" dirty="0" smtClean="0"/>
              <a:t>®</a:t>
            </a:r>
            <a:endParaRPr lang="it-IT" sz="2000" b="1" baseline="30000" dirty="0">
              <a:latin typeface="Book Antiqua" panose="02040602050305030304" pitchFamily="18" charset="0"/>
            </a:endParaRPr>
          </a:p>
        </p:txBody>
      </p:sp>
    </p:spTree>
    <p:extLst>
      <p:ext uri="{BB962C8B-B14F-4D97-AF65-F5344CB8AC3E}">
        <p14:creationId xmlns:p14="http://schemas.microsoft.com/office/powerpoint/2010/main" val="1031070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8" name="Rettangolo 7"/>
          <p:cNvSpPr/>
          <p:nvPr/>
        </p:nvSpPr>
        <p:spPr>
          <a:xfrm>
            <a:off x="695739" y="2311742"/>
            <a:ext cx="10933044" cy="4370427"/>
          </a:xfrm>
          <a:prstGeom prst="rect">
            <a:avLst/>
          </a:prstGeom>
        </p:spPr>
        <p:txBody>
          <a:bodyPr wrap="square">
            <a:spAutoFit/>
          </a:bodyPr>
          <a:lstStyle/>
          <a:p>
            <a:pPr algn="just"/>
            <a:r>
              <a:rPr lang="it-IT" sz="2000" dirty="0" smtClean="0">
                <a:latin typeface="Book Antiqua" pitchFamily="18" charset="0"/>
              </a:rPr>
              <a:t>Sul supplemento ordinario n. 25/L alla Gazzetta ufficiale n, 180 del 18 luglio 2020 è stata pubblicata la legge 17 luglio 2020, n. 77 recante “Conversione in legge, con modificazioni, del </a:t>
            </a:r>
            <a:r>
              <a:rPr lang="it-IT" sz="2000" b="1" dirty="0" smtClean="0">
                <a:latin typeface="Book Antiqua" pitchFamily="18" charset="0"/>
              </a:rPr>
              <a:t>decreto-legge 19 maggio 2020, n. 34</a:t>
            </a:r>
            <a:r>
              <a:rPr lang="it-IT" sz="2000" dirty="0" smtClean="0">
                <a:latin typeface="Book Antiqua" pitchFamily="18" charset="0"/>
              </a:rPr>
              <a:t>, recante misure urgenti in materia di salute, sostegno al lavoro e all’economia, nonché di politiche sociali connesse all’emergenza epidemiologica da COVID- 19, c.d. Decreto Rilancio”.</a:t>
            </a:r>
          </a:p>
          <a:p>
            <a:pPr algn="just"/>
            <a:endParaRPr lang="en-US" sz="2000" dirty="0" smtClean="0">
              <a:latin typeface="Book Antiqua" pitchFamily="18" charset="0"/>
            </a:endParaRPr>
          </a:p>
          <a:p>
            <a:pPr algn="just"/>
            <a:r>
              <a:rPr lang="en-US" sz="2000" dirty="0" smtClean="0">
                <a:latin typeface="Book Antiqua" pitchFamily="18" charset="0"/>
              </a:rPr>
              <a:t>La </a:t>
            </a:r>
            <a:r>
              <a:rPr lang="en-US" sz="2000" dirty="0" err="1" smtClean="0">
                <a:latin typeface="Book Antiqua" pitchFamily="18" charset="0"/>
              </a:rPr>
              <a:t>legge</a:t>
            </a:r>
            <a:r>
              <a:rPr lang="en-US" sz="2000" dirty="0" smtClean="0">
                <a:latin typeface="Book Antiqua" pitchFamily="18" charset="0"/>
              </a:rPr>
              <a:t> n. 77/2020 e` </a:t>
            </a:r>
            <a:r>
              <a:rPr lang="en-US" sz="2000" dirty="0" err="1" smtClean="0">
                <a:latin typeface="Book Antiqua" pitchFamily="18" charset="0"/>
              </a:rPr>
              <a:t>entrata</a:t>
            </a:r>
            <a:r>
              <a:rPr lang="en-US" sz="2000" dirty="0" smtClean="0">
                <a:latin typeface="Book Antiqua" pitchFamily="18" charset="0"/>
              </a:rPr>
              <a:t> in </a:t>
            </a:r>
            <a:r>
              <a:rPr lang="en-US" sz="2000" dirty="0" err="1" smtClean="0">
                <a:latin typeface="Book Antiqua" pitchFamily="18" charset="0"/>
              </a:rPr>
              <a:t>vigore</a:t>
            </a:r>
            <a:r>
              <a:rPr lang="en-US" sz="2000" dirty="0" smtClean="0">
                <a:latin typeface="Book Antiqua" pitchFamily="18" charset="0"/>
              </a:rPr>
              <a:t> </a:t>
            </a:r>
            <a:r>
              <a:rPr lang="en-US" sz="2000" dirty="0" err="1" smtClean="0">
                <a:latin typeface="Book Antiqua" pitchFamily="18" charset="0"/>
              </a:rPr>
              <a:t>il</a:t>
            </a:r>
            <a:r>
              <a:rPr lang="en-US" sz="2000" dirty="0" smtClean="0">
                <a:latin typeface="Book Antiqua" pitchFamily="18" charset="0"/>
              </a:rPr>
              <a:t> </a:t>
            </a:r>
            <a:r>
              <a:rPr lang="en-US" sz="2000" b="1" dirty="0" smtClean="0">
                <a:latin typeface="Book Antiqua" pitchFamily="18" charset="0"/>
              </a:rPr>
              <a:t>19 </a:t>
            </a:r>
            <a:r>
              <a:rPr lang="en-US" sz="2000" b="1" dirty="0" err="1" smtClean="0">
                <a:latin typeface="Book Antiqua" pitchFamily="18" charset="0"/>
              </a:rPr>
              <a:t>luglio</a:t>
            </a:r>
            <a:r>
              <a:rPr lang="en-US" sz="2000" b="1" dirty="0" smtClean="0">
                <a:latin typeface="Book Antiqua" pitchFamily="18" charset="0"/>
              </a:rPr>
              <a:t> 2020</a:t>
            </a:r>
            <a:r>
              <a:rPr lang="en-US" sz="2000" dirty="0" smtClean="0">
                <a:latin typeface="Book Antiqua" pitchFamily="18" charset="0"/>
              </a:rPr>
              <a:t>.</a:t>
            </a:r>
          </a:p>
          <a:p>
            <a:pPr algn="just"/>
            <a:endParaRPr lang="en-US" sz="2000" dirty="0" smtClean="0">
              <a:latin typeface="Book Antiqua" pitchFamily="18" charset="0"/>
            </a:endParaRPr>
          </a:p>
          <a:p>
            <a:pPr algn="just"/>
            <a:r>
              <a:rPr lang="en-US" sz="2000" dirty="0" smtClean="0">
                <a:latin typeface="Book Antiqua" pitchFamily="18" charset="0"/>
              </a:rPr>
              <a:t>Si </a:t>
            </a:r>
            <a:r>
              <a:rPr lang="en-US" sz="2000" dirty="0" err="1" smtClean="0">
                <a:latin typeface="Book Antiqua" pitchFamily="18" charset="0"/>
              </a:rPr>
              <a:t>segnala</a:t>
            </a:r>
            <a:r>
              <a:rPr lang="en-US" sz="2000" dirty="0" smtClean="0">
                <a:latin typeface="Book Antiqua" pitchFamily="18" charset="0"/>
              </a:rPr>
              <a:t> </a:t>
            </a:r>
            <a:r>
              <a:rPr lang="en-US" sz="2000" dirty="0" err="1" smtClean="0">
                <a:latin typeface="Book Antiqua" pitchFamily="18" charset="0"/>
              </a:rPr>
              <a:t>che</a:t>
            </a:r>
            <a:r>
              <a:rPr lang="en-US" sz="2000" dirty="0" smtClean="0">
                <a:latin typeface="Book Antiqua" pitchFamily="18" charset="0"/>
              </a:rPr>
              <a:t> in </a:t>
            </a:r>
            <a:r>
              <a:rPr lang="en-US" sz="2000" dirty="0" err="1" smtClean="0">
                <a:latin typeface="Book Antiqua" pitchFamily="18" charset="0"/>
              </a:rPr>
              <a:t>sede</a:t>
            </a:r>
            <a:r>
              <a:rPr lang="en-US" sz="2000" dirty="0" smtClean="0">
                <a:latin typeface="Book Antiqua" pitchFamily="18" charset="0"/>
              </a:rPr>
              <a:t> </a:t>
            </a:r>
            <a:r>
              <a:rPr lang="en-US" sz="2000" dirty="0" err="1" smtClean="0">
                <a:latin typeface="Book Antiqua" pitchFamily="18" charset="0"/>
              </a:rPr>
              <a:t>di</a:t>
            </a:r>
            <a:r>
              <a:rPr lang="en-US" sz="2000" dirty="0" smtClean="0">
                <a:latin typeface="Book Antiqua" pitchFamily="18" charset="0"/>
              </a:rPr>
              <a:t> </a:t>
            </a:r>
            <a:r>
              <a:rPr lang="en-US" sz="2000" dirty="0" err="1" smtClean="0">
                <a:latin typeface="Book Antiqua" pitchFamily="18" charset="0"/>
              </a:rPr>
              <a:t>conversione</a:t>
            </a:r>
            <a:r>
              <a:rPr lang="en-US" sz="2000" dirty="0" smtClean="0">
                <a:latin typeface="Book Antiqua" pitchFamily="18" charset="0"/>
              </a:rPr>
              <a:t> in </a:t>
            </a:r>
            <a:r>
              <a:rPr lang="en-US" sz="2000" dirty="0" err="1" smtClean="0">
                <a:latin typeface="Book Antiqua" pitchFamily="18" charset="0"/>
              </a:rPr>
              <a:t>legge</a:t>
            </a:r>
            <a:r>
              <a:rPr lang="en-US" sz="2000" dirty="0" smtClean="0">
                <a:latin typeface="Book Antiqua" pitchFamily="18" charset="0"/>
              </a:rPr>
              <a:t> e` </a:t>
            </a:r>
            <a:r>
              <a:rPr lang="en-US" sz="2000" dirty="0" err="1" smtClean="0">
                <a:latin typeface="Book Antiqua" pitchFamily="18" charset="0"/>
              </a:rPr>
              <a:t>stato</a:t>
            </a:r>
            <a:r>
              <a:rPr lang="en-US" sz="2000" dirty="0" smtClean="0">
                <a:latin typeface="Book Antiqua" pitchFamily="18" charset="0"/>
              </a:rPr>
              <a:t> </a:t>
            </a:r>
            <a:r>
              <a:rPr lang="en-US" sz="2000" dirty="0" err="1" smtClean="0">
                <a:latin typeface="Book Antiqua" pitchFamily="18" charset="0"/>
              </a:rPr>
              <a:t>introdotto</a:t>
            </a:r>
            <a:r>
              <a:rPr lang="en-US" sz="2000" dirty="0" smtClean="0">
                <a:latin typeface="Book Antiqua" pitchFamily="18" charset="0"/>
              </a:rPr>
              <a:t> </a:t>
            </a:r>
            <a:r>
              <a:rPr lang="en-US" sz="2000" dirty="0" err="1" smtClean="0">
                <a:latin typeface="Book Antiqua" pitchFamily="18" charset="0"/>
              </a:rPr>
              <a:t>l’a</a:t>
            </a:r>
            <a:r>
              <a:rPr lang="it-IT" sz="2000" dirty="0" err="1" smtClean="0">
                <a:latin typeface="Book Antiqua" pitchFamily="18" charset="0"/>
              </a:rPr>
              <a:t>rt</a:t>
            </a:r>
            <a:r>
              <a:rPr lang="it-IT" sz="2000" dirty="0" smtClean="0">
                <a:latin typeface="Book Antiqua" pitchFamily="18" charset="0"/>
              </a:rPr>
              <a:t>. 38 - </a:t>
            </a:r>
            <a:r>
              <a:rPr lang="it-IT" sz="2000" i="1" dirty="0" err="1" smtClean="0">
                <a:latin typeface="Book Antiqua" pitchFamily="18" charset="0"/>
              </a:rPr>
              <a:t>ter</a:t>
            </a:r>
            <a:r>
              <a:rPr lang="it-IT" sz="2000" dirty="0" smtClean="0">
                <a:latin typeface="Book Antiqua" pitchFamily="18" charset="0"/>
              </a:rPr>
              <a:t> rubricato “</a:t>
            </a:r>
            <a:r>
              <a:rPr lang="it-IT" sz="2000" b="1" dirty="0" smtClean="0">
                <a:latin typeface="Book Antiqua" pitchFamily="18" charset="0"/>
              </a:rPr>
              <a:t>Promozione del sistema delle società benefit</a:t>
            </a:r>
            <a:r>
              <a:rPr lang="it-IT" sz="2000" dirty="0" smtClean="0">
                <a:latin typeface="Book Antiqua" pitchFamily="18" charset="0"/>
              </a:rPr>
              <a:t>” con il precipuo scopo di dare impulso alla nascita e alla crescita dell’ecosistema delle Società Benefit, </a:t>
            </a:r>
            <a:r>
              <a:rPr lang="it-IT" sz="2000" dirty="0" err="1" smtClean="0">
                <a:latin typeface="Book Antiqua" pitchFamily="18" charset="0"/>
              </a:rPr>
              <a:t>cosi`</a:t>
            </a:r>
            <a:r>
              <a:rPr lang="it-IT" sz="2000" dirty="0" smtClean="0">
                <a:latin typeface="Book Antiqua" pitchFamily="18" charset="0"/>
              </a:rPr>
              <a:t> si evince dall’</a:t>
            </a:r>
            <a:r>
              <a:rPr lang="it-IT" sz="2000" i="1" dirty="0" smtClean="0">
                <a:latin typeface="Book Antiqua" pitchFamily="18" charset="0"/>
              </a:rPr>
              <a:t>incipit</a:t>
            </a:r>
            <a:r>
              <a:rPr lang="it-IT" sz="2000" dirty="0" smtClean="0">
                <a:latin typeface="Book Antiqua" pitchFamily="18" charset="0"/>
              </a:rPr>
              <a:t> della norma, nonché dalle dichiarazioni dell’estensore dell’emendamento AC 2500, deputato Mauro Del Barba, presidente tra l’altro di </a:t>
            </a:r>
            <a:r>
              <a:rPr lang="it-IT" sz="2000" dirty="0" err="1" smtClean="0">
                <a:latin typeface="Book Antiqua" pitchFamily="18" charset="0"/>
              </a:rPr>
              <a:t>Assobenefit</a:t>
            </a:r>
            <a:r>
              <a:rPr lang="it-IT" sz="2000" dirty="0" smtClean="0">
                <a:latin typeface="Book Antiqua" pitchFamily="18" charset="0"/>
              </a:rPr>
              <a:t>, che ha dato origine al nuovo articolo.</a:t>
            </a:r>
          </a:p>
          <a:p>
            <a:pPr algn="just"/>
            <a:endParaRPr lang="it-IT" dirty="0"/>
          </a:p>
        </p:txBody>
      </p:sp>
      <p:sp>
        <p:nvSpPr>
          <p:cNvPr id="9" name="CasellaDiTesto 8"/>
          <p:cNvSpPr txBox="1"/>
          <p:nvPr/>
        </p:nvSpPr>
        <p:spPr>
          <a:xfrm>
            <a:off x="3121891" y="1459345"/>
            <a:ext cx="5828146" cy="400110"/>
          </a:xfrm>
          <a:prstGeom prst="rect">
            <a:avLst/>
          </a:prstGeom>
          <a:noFill/>
        </p:spPr>
        <p:txBody>
          <a:bodyPr wrap="square" rtlCol="0">
            <a:spAutoFit/>
          </a:bodyPr>
          <a:lstStyle/>
          <a:p>
            <a:pPr algn="ctr"/>
            <a:r>
              <a:rPr lang="en-US" sz="2000" b="1" dirty="0" err="1" smtClean="0">
                <a:latin typeface="Book Antiqua" pitchFamily="18" charset="0"/>
              </a:rPr>
              <a:t>Novita</a:t>
            </a:r>
            <a:r>
              <a:rPr lang="en-US" sz="2000" b="1" dirty="0" smtClean="0">
                <a:latin typeface="Book Antiqua" pitchFamily="18" charset="0"/>
              </a:rPr>
              <a:t>` in </a:t>
            </a:r>
            <a:r>
              <a:rPr lang="en-US" sz="2000" b="1" dirty="0" err="1" smtClean="0">
                <a:latin typeface="Book Antiqua" pitchFamily="18" charset="0"/>
              </a:rPr>
              <a:t>tema</a:t>
            </a:r>
            <a:r>
              <a:rPr lang="en-US" sz="2000" b="1" dirty="0" smtClean="0">
                <a:latin typeface="Book Antiqua" pitchFamily="18" charset="0"/>
              </a:rPr>
              <a:t> </a:t>
            </a:r>
            <a:r>
              <a:rPr lang="en-US" sz="2000" b="1" dirty="0" err="1" smtClean="0">
                <a:latin typeface="Book Antiqua" pitchFamily="18" charset="0"/>
              </a:rPr>
              <a:t>di</a:t>
            </a:r>
            <a:r>
              <a:rPr lang="en-US" sz="2000" b="1" dirty="0" smtClean="0">
                <a:latin typeface="Book Antiqua" pitchFamily="18" charset="0"/>
              </a:rPr>
              <a:t> </a:t>
            </a:r>
            <a:r>
              <a:rPr lang="en-US" sz="2000" b="1" dirty="0" err="1" smtClean="0">
                <a:latin typeface="Book Antiqua" pitchFamily="18" charset="0"/>
              </a:rPr>
              <a:t>Societa</a:t>
            </a:r>
            <a:r>
              <a:rPr lang="en-US" sz="2000" b="1" dirty="0" smtClean="0">
                <a:latin typeface="Book Antiqua" pitchFamily="18" charset="0"/>
              </a:rPr>
              <a:t>` benefit</a:t>
            </a:r>
            <a:endParaRPr lang="it-IT" sz="2000" b="1" dirty="0">
              <a:latin typeface="Book Antiqua" pitchFamily="18" charset="0"/>
            </a:endParaRPr>
          </a:p>
        </p:txBody>
      </p:sp>
    </p:spTree>
    <p:extLst>
      <p:ext uri="{BB962C8B-B14F-4D97-AF65-F5344CB8AC3E}">
        <p14:creationId xmlns:p14="http://schemas.microsoft.com/office/powerpoint/2010/main" val="29646637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8" name="Segnaposto testo 3">
            <a:extLst>
              <a:ext uri="{FF2B5EF4-FFF2-40B4-BE49-F238E27FC236}">
                <a16:creationId xmlns:a16="http://schemas.microsoft.com/office/drawing/2014/main" id="{A3A031B7-7615-47C5-9237-73640593847A}"/>
              </a:ext>
            </a:extLst>
          </p:cNvPr>
          <p:cNvSpPr txBox="1">
            <a:spLocks/>
          </p:cNvSpPr>
          <p:nvPr/>
        </p:nvSpPr>
        <p:spPr>
          <a:xfrm>
            <a:off x="609600" y="1480930"/>
            <a:ext cx="10972800" cy="4157870"/>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it-IT" sz="2000" b="1" dirty="0" smtClean="0">
                <a:latin typeface="Book Antiqua" pitchFamily="18" charset="0"/>
              </a:rPr>
              <a:t>L’esperienza degli ultimi anni </a:t>
            </a:r>
          </a:p>
          <a:p>
            <a:pPr marL="0" indent="0" algn="ctr">
              <a:buNone/>
            </a:pPr>
            <a:endParaRPr lang="it-IT" sz="2000" b="1" dirty="0">
              <a:latin typeface="Book Antiqua" pitchFamily="18" charset="0"/>
            </a:endParaRPr>
          </a:p>
          <a:p>
            <a:pPr marL="0" indent="0" algn="just">
              <a:buNone/>
            </a:pPr>
            <a:r>
              <a:rPr lang="it-IT" sz="2000" dirty="0" smtClean="0">
                <a:latin typeface="Book Antiqua" pitchFamily="18" charset="0"/>
              </a:rPr>
              <a:t>Di recente questo modello d’impresa è stato abbracciato anche da alcuni gruppi societari, che hanno preferito far acquisire questa qualifica alle loro filiali, piuttosto che alla società holding. </a:t>
            </a:r>
          </a:p>
          <a:p>
            <a:pPr marL="0" indent="0">
              <a:buNone/>
            </a:pPr>
            <a:r>
              <a:rPr lang="it-IT" sz="2000" dirty="0" smtClean="0">
                <a:latin typeface="Book Antiqua" pitchFamily="18" charset="0"/>
              </a:rPr>
              <a:t>È quanto hanno fatto ad esempio:</a:t>
            </a:r>
          </a:p>
          <a:p>
            <a:r>
              <a:rPr lang="it-IT" sz="2000" dirty="0" smtClean="0">
                <a:latin typeface="Book Antiqua" pitchFamily="18" charset="0"/>
              </a:rPr>
              <a:t>Gruppo Unilever</a:t>
            </a:r>
            <a:r>
              <a:rPr lang="it-IT" sz="2000" dirty="0">
                <a:latin typeface="Book Antiqua" pitchFamily="18" charset="0"/>
              </a:rPr>
              <a:t>: Ben &amp; </a:t>
            </a:r>
            <a:r>
              <a:rPr lang="it-IT" sz="2000" dirty="0" err="1">
                <a:latin typeface="Book Antiqua" pitchFamily="18" charset="0"/>
              </a:rPr>
              <a:t>Jerry's</a:t>
            </a:r>
            <a:r>
              <a:rPr lang="it-IT" sz="2000" dirty="0">
                <a:latin typeface="Book Antiqua" pitchFamily="18" charset="0"/>
              </a:rPr>
              <a:t> e la settima </a:t>
            </a:r>
            <a:r>
              <a:rPr lang="it-IT" sz="2000" dirty="0" smtClean="0">
                <a:latin typeface="Book Antiqua" pitchFamily="18" charset="0"/>
              </a:rPr>
              <a:t>generazione (gelati)</a:t>
            </a:r>
            <a:endParaRPr lang="it-IT" sz="2000" dirty="0">
              <a:latin typeface="Book Antiqua" pitchFamily="18" charset="0"/>
            </a:endParaRPr>
          </a:p>
          <a:p>
            <a:r>
              <a:rPr lang="it-IT" sz="2000" dirty="0" smtClean="0">
                <a:latin typeface="Book Antiqua" pitchFamily="18" charset="0"/>
              </a:rPr>
              <a:t>Gruppo Danone</a:t>
            </a:r>
            <a:r>
              <a:rPr lang="it-IT" sz="2000" dirty="0">
                <a:latin typeface="Book Antiqua" pitchFamily="18" charset="0"/>
              </a:rPr>
              <a:t>: </a:t>
            </a:r>
            <a:r>
              <a:rPr lang="it-IT" sz="2000" dirty="0" smtClean="0">
                <a:latin typeface="Book Antiqua" pitchFamily="18" charset="0"/>
              </a:rPr>
              <a:t>con le società </a:t>
            </a:r>
            <a:r>
              <a:rPr lang="it-IT" sz="2000" dirty="0">
                <a:latin typeface="Book Antiqua" pitchFamily="18" charset="0"/>
              </a:rPr>
              <a:t>D</a:t>
            </a:r>
            <a:r>
              <a:rPr lang="it-IT" sz="2000" dirty="0" smtClean="0">
                <a:latin typeface="Book Antiqua" pitchFamily="18" charset="0"/>
              </a:rPr>
              <a:t>anone, Mellin e Nutricia (alimentazione)</a:t>
            </a:r>
            <a:endParaRPr lang="it-IT" sz="2000" dirty="0">
              <a:latin typeface="Book Antiqua" pitchFamily="18" charset="0"/>
            </a:endParaRPr>
          </a:p>
          <a:p>
            <a:r>
              <a:rPr lang="it-IT" sz="2000" dirty="0" smtClean="0">
                <a:latin typeface="Book Antiqua" pitchFamily="18" charset="0"/>
              </a:rPr>
              <a:t>Gruppo </a:t>
            </a:r>
            <a:r>
              <a:rPr lang="it-IT" sz="2000" dirty="0" err="1" smtClean="0">
                <a:latin typeface="Book Antiqua" pitchFamily="18" charset="0"/>
              </a:rPr>
              <a:t>Proctor</a:t>
            </a:r>
            <a:r>
              <a:rPr lang="it-IT" sz="2000" dirty="0" smtClean="0">
                <a:latin typeface="Book Antiqua" pitchFamily="18" charset="0"/>
              </a:rPr>
              <a:t> </a:t>
            </a:r>
            <a:r>
              <a:rPr lang="it-IT" sz="2000" dirty="0">
                <a:latin typeface="Book Antiqua" pitchFamily="18" charset="0"/>
              </a:rPr>
              <a:t>&amp; </a:t>
            </a:r>
            <a:r>
              <a:rPr lang="it-IT" sz="2000" dirty="0" err="1">
                <a:latin typeface="Book Antiqua" pitchFamily="18" charset="0"/>
              </a:rPr>
              <a:t>Gamble</a:t>
            </a:r>
            <a:r>
              <a:rPr lang="it-IT" sz="2000" dirty="0">
                <a:latin typeface="Book Antiqua" pitchFamily="18" charset="0"/>
              </a:rPr>
              <a:t>: </a:t>
            </a:r>
            <a:r>
              <a:rPr lang="it-IT" sz="2000" dirty="0" smtClean="0">
                <a:latin typeface="Book Antiqua" pitchFamily="18" charset="0"/>
              </a:rPr>
              <a:t>con la società Nuovo capitolo (integratori alimentari)</a:t>
            </a:r>
            <a:endParaRPr lang="it-IT" sz="2000" dirty="0">
              <a:latin typeface="Book Antiqua" pitchFamily="18" charset="0"/>
            </a:endParaRPr>
          </a:p>
          <a:p>
            <a:pPr marL="0" indent="0" algn="just">
              <a:buNone/>
            </a:pPr>
            <a:r>
              <a:rPr lang="it-IT" sz="2000" dirty="0" smtClean="0">
                <a:latin typeface="Book Antiqua" pitchFamily="18" charset="0"/>
              </a:rPr>
              <a:t> </a:t>
            </a:r>
          </a:p>
        </p:txBody>
      </p:sp>
    </p:spTree>
    <p:extLst>
      <p:ext uri="{BB962C8B-B14F-4D97-AF65-F5344CB8AC3E}">
        <p14:creationId xmlns:p14="http://schemas.microsoft.com/office/powerpoint/2010/main" val="187545654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8" name="Rettangolo 7"/>
          <p:cNvSpPr/>
          <p:nvPr/>
        </p:nvSpPr>
        <p:spPr>
          <a:xfrm>
            <a:off x="720436" y="2221936"/>
            <a:ext cx="10658764" cy="3170099"/>
          </a:xfrm>
          <a:prstGeom prst="rect">
            <a:avLst/>
          </a:prstGeom>
        </p:spPr>
        <p:txBody>
          <a:bodyPr wrap="square">
            <a:spAutoFit/>
          </a:bodyPr>
          <a:lstStyle/>
          <a:p>
            <a:pPr algn="just"/>
            <a:r>
              <a:rPr lang="it-IT" sz="2000" dirty="0" smtClean="0">
                <a:latin typeface="Book Antiqua" pitchFamily="18" charset="0"/>
              </a:rPr>
              <a:t>Dal punto di vista concreto l’art. 38 </a:t>
            </a:r>
            <a:r>
              <a:rPr lang="it-IT" sz="2000" i="1" dirty="0" smtClean="0">
                <a:latin typeface="Book Antiqua" pitchFamily="18" charset="0"/>
              </a:rPr>
              <a:t>ter</a:t>
            </a:r>
            <a:r>
              <a:rPr lang="it-IT" sz="2000" dirty="0" smtClean="0">
                <a:latin typeface="Book Antiqua" pitchFamily="18" charset="0"/>
              </a:rPr>
              <a:t> stabilisce il riconoscimento di un contributo sotto forma di </a:t>
            </a:r>
            <a:r>
              <a:rPr lang="it-IT" sz="2000" b="1" dirty="0" smtClean="0">
                <a:latin typeface="Book Antiqua" pitchFamily="18" charset="0"/>
              </a:rPr>
              <a:t>credito d’imposta </a:t>
            </a:r>
            <a:r>
              <a:rPr lang="it-IT" sz="2000" dirty="0" smtClean="0">
                <a:latin typeface="Book Antiqua" pitchFamily="18" charset="0"/>
              </a:rPr>
              <a:t>nella misura del </a:t>
            </a:r>
            <a:r>
              <a:rPr lang="it-IT" sz="2000" dirty="0" smtClean="0">
                <a:solidFill>
                  <a:srgbClr val="FF0000"/>
                </a:solidFill>
                <a:latin typeface="Book Antiqua" pitchFamily="18" charset="0"/>
              </a:rPr>
              <a:t>50 per cento dei costi di costituzione o di trasformazione in società benefit</a:t>
            </a:r>
            <a:r>
              <a:rPr lang="it-IT" sz="2000" dirty="0" smtClean="0">
                <a:latin typeface="Book Antiqua" pitchFamily="18" charset="0"/>
              </a:rPr>
              <a:t>, sostenuti a decorrere dalla data di entrata in vigore della legge di conversione del presente decreto (ovvero il 19 luglio 2020) sino al 31 dicembre 2020 ora prorogato al </a:t>
            </a:r>
            <a:r>
              <a:rPr lang="it-IT" sz="2000" dirty="0" smtClean="0">
                <a:solidFill>
                  <a:srgbClr val="FF0000"/>
                </a:solidFill>
                <a:latin typeface="Book Antiqua" pitchFamily="18" charset="0"/>
              </a:rPr>
              <a:t>30 giugno 2021 </a:t>
            </a:r>
            <a:r>
              <a:rPr lang="it-IT" sz="2000" dirty="0" smtClean="0">
                <a:latin typeface="Book Antiqua" pitchFamily="18" charset="0"/>
              </a:rPr>
              <a:t>dalla l. n. 21/2021.</a:t>
            </a:r>
          </a:p>
          <a:p>
            <a:pPr algn="just"/>
            <a:endParaRPr lang="en-US" sz="2000" dirty="0" smtClean="0">
              <a:latin typeface="Book Antiqua" pitchFamily="18" charset="0"/>
            </a:endParaRPr>
          </a:p>
          <a:p>
            <a:pPr algn="just"/>
            <a:r>
              <a:rPr lang="en-US" sz="2000" dirty="0" smtClean="0">
                <a:latin typeface="Book Antiqua" pitchFamily="18" charset="0"/>
              </a:rPr>
              <a:t>Inoltre, sempre </a:t>
            </a:r>
            <a:r>
              <a:rPr lang="it-IT" sz="2000" dirty="0" smtClean="0">
                <a:latin typeface="Book Antiqua" pitchFamily="18" charset="0"/>
              </a:rPr>
              <a:t>per favorire la promozione delle società  benefit  nel  territorio nazionale, nello stato di previsione  del  Ministero  dello  sviluppo economico è istituito un fondo con una dotazione  di  3  milioni  di euro per  l’anno  2020. </a:t>
            </a:r>
          </a:p>
          <a:p>
            <a:pPr algn="just"/>
            <a:endParaRPr lang="en-US" sz="2000" dirty="0" smtClean="0">
              <a:latin typeface="Book Antiqua" pitchFamily="18" charset="0"/>
            </a:endParaRPr>
          </a:p>
        </p:txBody>
      </p:sp>
      <p:sp>
        <p:nvSpPr>
          <p:cNvPr id="9" name="CasellaDiTesto 8"/>
          <p:cNvSpPr txBox="1"/>
          <p:nvPr/>
        </p:nvSpPr>
        <p:spPr>
          <a:xfrm>
            <a:off x="3482109" y="1152909"/>
            <a:ext cx="4442691" cy="400110"/>
          </a:xfrm>
          <a:prstGeom prst="rect">
            <a:avLst/>
          </a:prstGeom>
          <a:noFill/>
        </p:spPr>
        <p:txBody>
          <a:bodyPr wrap="square" rtlCol="0">
            <a:spAutoFit/>
          </a:bodyPr>
          <a:lstStyle/>
          <a:p>
            <a:pPr algn="ctr"/>
            <a:r>
              <a:rPr lang="en-US" sz="2000" b="1" dirty="0" err="1" smtClean="0">
                <a:latin typeface="Book Antiqua" pitchFamily="18" charset="0"/>
              </a:rPr>
              <a:t>Dettaglio</a:t>
            </a:r>
            <a:r>
              <a:rPr lang="en-US" sz="2000" b="1" dirty="0" smtClean="0">
                <a:latin typeface="Book Antiqua" pitchFamily="18" charset="0"/>
              </a:rPr>
              <a:t> </a:t>
            </a:r>
            <a:r>
              <a:rPr lang="en-US" sz="2000" b="1" dirty="0" err="1" smtClean="0">
                <a:latin typeface="Book Antiqua" pitchFamily="18" charset="0"/>
              </a:rPr>
              <a:t>della</a:t>
            </a:r>
            <a:r>
              <a:rPr lang="en-US" sz="2000" b="1" dirty="0" smtClean="0">
                <a:latin typeface="Book Antiqua" pitchFamily="18" charset="0"/>
              </a:rPr>
              <a:t> </a:t>
            </a:r>
            <a:r>
              <a:rPr lang="en-US" sz="2000" b="1" dirty="0" err="1" smtClean="0">
                <a:latin typeface="Book Antiqua" pitchFamily="18" charset="0"/>
              </a:rPr>
              <a:t>norma</a:t>
            </a:r>
            <a:endParaRPr lang="it-IT" sz="2000" b="1" dirty="0">
              <a:latin typeface="Book Antiqua" pitchFamily="18" charset="0"/>
            </a:endParaRPr>
          </a:p>
        </p:txBody>
      </p:sp>
    </p:spTree>
    <p:extLst>
      <p:ext uri="{BB962C8B-B14F-4D97-AF65-F5344CB8AC3E}">
        <p14:creationId xmlns:p14="http://schemas.microsoft.com/office/powerpoint/2010/main" val="24941638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8" name="Rettangolo 7"/>
          <p:cNvSpPr/>
          <p:nvPr/>
        </p:nvSpPr>
        <p:spPr>
          <a:xfrm>
            <a:off x="720436" y="2836287"/>
            <a:ext cx="10658764" cy="2246769"/>
          </a:xfrm>
          <a:prstGeom prst="rect">
            <a:avLst/>
          </a:prstGeom>
        </p:spPr>
        <p:txBody>
          <a:bodyPr wrap="square">
            <a:spAutoFit/>
          </a:bodyPr>
          <a:lstStyle/>
          <a:p>
            <a:pPr algn="just"/>
            <a:r>
              <a:rPr lang="it-IT" sz="2000" dirty="0">
                <a:latin typeface="Book Antiqua" pitchFamily="18" charset="0"/>
              </a:rPr>
              <a:t>Il credito d’imposta è riconosciuto fino all’esaurimento dell’importo massimo di 7 milioni di euro, che costituisce limite di spesa ed è utilizzabile, esclusivamente in compensazione</a:t>
            </a:r>
            <a:r>
              <a:rPr lang="it-IT" sz="2000" dirty="0" smtClean="0">
                <a:latin typeface="Book Antiqua" pitchFamily="18" charset="0"/>
              </a:rPr>
              <a:t>, ai sensi della disciplina sui versamenti unitari (F24) contenuta nell’articolo 17 del D.lgs. n. 241/1997, a decorrere dal 1° gennaio 2021 per i costi sostenuti nel corso dell’anno 2020.</a:t>
            </a:r>
          </a:p>
          <a:p>
            <a:pPr algn="just"/>
            <a:endParaRPr lang="it-IT" sz="2000" dirty="0" smtClean="0">
              <a:latin typeface="Book Antiqua" pitchFamily="18" charset="0"/>
            </a:endParaRPr>
          </a:p>
          <a:p>
            <a:r>
              <a:rPr lang="it-IT" sz="2000" dirty="0" smtClean="0">
                <a:latin typeface="Book Antiqua" pitchFamily="18" charset="0"/>
              </a:rPr>
              <a:t>IMPORTANTE: Il credito è riconosciuto nel rispetto delle condizioni e dei limiti di cui al regolamento “de </a:t>
            </a:r>
            <a:r>
              <a:rPr lang="it-IT" sz="2000" dirty="0" err="1" smtClean="0">
                <a:latin typeface="Book Antiqua" pitchFamily="18" charset="0"/>
              </a:rPr>
              <a:t>minimis</a:t>
            </a:r>
            <a:r>
              <a:rPr lang="it-IT" sz="2000" dirty="0" smtClean="0">
                <a:latin typeface="Book Antiqua" pitchFamily="18" charset="0"/>
              </a:rPr>
              <a:t>”.</a:t>
            </a:r>
            <a:endParaRPr lang="it-IT" sz="2000" dirty="0">
              <a:latin typeface="Book Antiqua" pitchFamily="18" charset="0"/>
            </a:endParaRPr>
          </a:p>
        </p:txBody>
      </p:sp>
      <p:sp>
        <p:nvSpPr>
          <p:cNvPr id="9" name="CasellaDiTesto 8"/>
          <p:cNvSpPr txBox="1"/>
          <p:nvPr/>
        </p:nvSpPr>
        <p:spPr>
          <a:xfrm>
            <a:off x="3482109" y="1676476"/>
            <a:ext cx="4442691" cy="400110"/>
          </a:xfrm>
          <a:prstGeom prst="rect">
            <a:avLst/>
          </a:prstGeom>
          <a:noFill/>
        </p:spPr>
        <p:txBody>
          <a:bodyPr wrap="square" rtlCol="0">
            <a:spAutoFit/>
          </a:bodyPr>
          <a:lstStyle/>
          <a:p>
            <a:pPr algn="ctr"/>
            <a:r>
              <a:rPr lang="en-US" sz="2000" b="1" dirty="0" err="1" smtClean="0">
                <a:latin typeface="Book Antiqua" pitchFamily="18" charset="0"/>
              </a:rPr>
              <a:t>Dettaglio</a:t>
            </a:r>
            <a:r>
              <a:rPr lang="en-US" sz="2000" b="1" dirty="0" smtClean="0">
                <a:latin typeface="Book Antiqua" pitchFamily="18" charset="0"/>
              </a:rPr>
              <a:t> </a:t>
            </a:r>
            <a:r>
              <a:rPr lang="en-US" sz="2000" b="1" dirty="0" err="1" smtClean="0">
                <a:latin typeface="Book Antiqua" pitchFamily="18" charset="0"/>
              </a:rPr>
              <a:t>della</a:t>
            </a:r>
            <a:r>
              <a:rPr lang="en-US" sz="2000" b="1" dirty="0" smtClean="0">
                <a:latin typeface="Book Antiqua" pitchFamily="18" charset="0"/>
              </a:rPr>
              <a:t> </a:t>
            </a:r>
            <a:r>
              <a:rPr lang="en-US" sz="2000" b="1" dirty="0" err="1" smtClean="0">
                <a:latin typeface="Book Antiqua" pitchFamily="18" charset="0"/>
              </a:rPr>
              <a:t>norma</a:t>
            </a:r>
            <a:endParaRPr lang="it-IT" sz="2000" b="1" dirty="0">
              <a:latin typeface="Book Antiqua" pitchFamily="18" charset="0"/>
            </a:endParaRPr>
          </a:p>
        </p:txBody>
      </p:sp>
    </p:spTree>
    <p:extLst>
      <p:ext uri="{BB962C8B-B14F-4D97-AF65-F5344CB8AC3E}">
        <p14:creationId xmlns:p14="http://schemas.microsoft.com/office/powerpoint/2010/main" val="150934017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8" name="Rettangolo 7"/>
          <p:cNvSpPr/>
          <p:nvPr/>
        </p:nvSpPr>
        <p:spPr>
          <a:xfrm>
            <a:off x="886691" y="1717922"/>
            <a:ext cx="10215418" cy="4708981"/>
          </a:xfrm>
          <a:prstGeom prst="rect">
            <a:avLst/>
          </a:prstGeom>
        </p:spPr>
        <p:txBody>
          <a:bodyPr wrap="square">
            <a:spAutoFit/>
          </a:bodyPr>
          <a:lstStyle/>
          <a:p>
            <a:pPr algn="just"/>
            <a:r>
              <a:rPr lang="it-IT" sz="2000" dirty="0" smtClean="0">
                <a:latin typeface="Book Antiqua" pitchFamily="18" charset="0"/>
              </a:rPr>
              <a:t>Malgrado la norma sia stata approvata e promulgata a luglio dello scorso anno, per poter essere operativa  abbisogna di un </a:t>
            </a:r>
            <a:r>
              <a:rPr lang="it-IT" sz="2000" b="1" dirty="0" smtClean="0">
                <a:latin typeface="Book Antiqua" pitchFamily="18" charset="0"/>
              </a:rPr>
              <a:t>decreto del  Ministro  dello  sviluppo economico di concerto con il Ministro dell’economia e delle finanze</a:t>
            </a:r>
            <a:r>
              <a:rPr lang="it-IT" sz="2000" dirty="0" smtClean="0">
                <a:latin typeface="Book Antiqua" pitchFamily="18" charset="0"/>
              </a:rPr>
              <a:t>, in cui siano esplicitate le modalità e i criteri di attuazione dell’art. 38 </a:t>
            </a:r>
            <a:r>
              <a:rPr lang="it-IT" sz="2000" i="1" dirty="0" smtClean="0">
                <a:latin typeface="Book Antiqua" pitchFamily="18" charset="0"/>
              </a:rPr>
              <a:t>ter</a:t>
            </a:r>
            <a:r>
              <a:rPr lang="it-IT" sz="2000" dirty="0" smtClean="0">
                <a:latin typeface="Book Antiqua" pitchFamily="18" charset="0"/>
              </a:rPr>
              <a:t>, specie con riguardo al rispetto del limite di spesa massimo previsto, alla tipologia di spese ammissibili, alle modalità di documentazione di tali spese e di richiesta del credito o di indicazione in dichiarazione dei redditi.</a:t>
            </a:r>
          </a:p>
          <a:p>
            <a:pPr algn="just"/>
            <a:endParaRPr lang="it-IT" sz="2000" dirty="0" smtClean="0">
              <a:latin typeface="Book Antiqua" pitchFamily="18" charset="0"/>
            </a:endParaRPr>
          </a:p>
          <a:p>
            <a:pPr algn="just"/>
            <a:r>
              <a:rPr lang="it-IT" sz="2000" dirty="0" smtClean="0">
                <a:latin typeface="Book Antiqua" pitchFamily="18" charset="0"/>
              </a:rPr>
              <a:t>Tale decreto ministeriale di attuazione doveva essere adottato entro 90 giorni dalla  data  di  entrata  in  vigore della legge di conversione del decreto rilancio e ciò non è avvenuto. Nel frattempo si è prorogata l’agevolazione </a:t>
            </a:r>
            <a:r>
              <a:rPr lang="it-IT" sz="2000" dirty="0">
                <a:latin typeface="Book Antiqua" pitchFamily="18" charset="0"/>
              </a:rPr>
              <a:t>al 30 giugno di quest’anno, </a:t>
            </a:r>
            <a:r>
              <a:rPr lang="it-IT" sz="2000" dirty="0" smtClean="0">
                <a:latin typeface="Book Antiqua" pitchFamily="18" charset="0"/>
              </a:rPr>
              <a:t>senza tuttavia adottare ancora una volta il decreto attuativo. Per cui ad oggi si sa solo che anche le spese sostenute sino al 30 giugno 2021 possono dare diritto al credito d’imposta da usufruire nella dichiarazione del prossimo anno, ma di fatto non si sa se tutto questo sarà reso operativo.</a:t>
            </a:r>
            <a:endParaRPr lang="it-IT" sz="2000" dirty="0">
              <a:latin typeface="Book Antiqua" pitchFamily="18" charset="0"/>
            </a:endParaRPr>
          </a:p>
        </p:txBody>
      </p:sp>
      <p:sp>
        <p:nvSpPr>
          <p:cNvPr id="9" name="CasellaDiTesto 8"/>
          <p:cNvSpPr txBox="1"/>
          <p:nvPr/>
        </p:nvSpPr>
        <p:spPr>
          <a:xfrm>
            <a:off x="3220279" y="1168650"/>
            <a:ext cx="6152322" cy="400110"/>
          </a:xfrm>
          <a:prstGeom prst="rect">
            <a:avLst/>
          </a:prstGeom>
          <a:noFill/>
        </p:spPr>
        <p:txBody>
          <a:bodyPr wrap="square" rtlCol="0">
            <a:spAutoFit/>
          </a:bodyPr>
          <a:lstStyle/>
          <a:p>
            <a:r>
              <a:rPr lang="it-IT" sz="2000" b="1" dirty="0" smtClean="0">
                <a:latin typeface="Book Antiqua" pitchFamily="18" charset="0"/>
              </a:rPr>
              <a:t>In attesa del  decreto ministeriale di attuazione</a:t>
            </a:r>
            <a:endParaRPr lang="it-IT" sz="2000" b="1" dirty="0">
              <a:latin typeface="Book Antiqua" pitchFamily="18" charset="0"/>
            </a:endParaRPr>
          </a:p>
        </p:txBody>
      </p:sp>
    </p:spTree>
    <p:extLst>
      <p:ext uri="{BB962C8B-B14F-4D97-AF65-F5344CB8AC3E}">
        <p14:creationId xmlns:p14="http://schemas.microsoft.com/office/powerpoint/2010/main" val="30059876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CasellaDiTesto 6"/>
          <p:cNvSpPr txBox="1"/>
          <p:nvPr/>
        </p:nvSpPr>
        <p:spPr>
          <a:xfrm>
            <a:off x="1967948" y="1003859"/>
            <a:ext cx="7841974" cy="400110"/>
          </a:xfrm>
          <a:prstGeom prst="rect">
            <a:avLst/>
          </a:prstGeom>
          <a:noFill/>
        </p:spPr>
        <p:txBody>
          <a:bodyPr wrap="square" rtlCol="0">
            <a:spAutoFit/>
          </a:bodyPr>
          <a:lstStyle/>
          <a:p>
            <a:pPr algn="ctr"/>
            <a:r>
              <a:rPr lang="it-IT" sz="2000" b="1" dirty="0" smtClean="0">
                <a:latin typeface="Book Antiqua" pitchFamily="18" charset="0"/>
              </a:rPr>
              <a:t>Ulteriore intervento a favore delle Società benefit</a:t>
            </a:r>
            <a:endParaRPr lang="it-IT" sz="2000" b="1" dirty="0">
              <a:latin typeface="Book Antiqua" pitchFamily="18" charset="0"/>
            </a:endParaRPr>
          </a:p>
        </p:txBody>
      </p:sp>
      <p:sp>
        <p:nvSpPr>
          <p:cNvPr id="8" name="CasellaDiTesto 7"/>
          <p:cNvSpPr txBox="1"/>
          <p:nvPr/>
        </p:nvSpPr>
        <p:spPr>
          <a:xfrm>
            <a:off x="337930" y="1580337"/>
            <a:ext cx="11439939" cy="5324535"/>
          </a:xfrm>
          <a:prstGeom prst="rect">
            <a:avLst/>
          </a:prstGeom>
          <a:noFill/>
        </p:spPr>
        <p:txBody>
          <a:bodyPr wrap="square" rtlCol="0">
            <a:spAutoFit/>
          </a:bodyPr>
          <a:lstStyle/>
          <a:p>
            <a:pPr algn="just"/>
            <a:r>
              <a:rPr lang="it-IT" sz="2000" dirty="0" smtClean="0">
                <a:latin typeface="Book Antiqua" pitchFamily="18" charset="0"/>
              </a:rPr>
              <a:t>La Società benefit è stata inoltre oggetto di altre novità legislative negli ultimi tempi, ci si riferisce alle modifiche apportate dal co. 1 </a:t>
            </a:r>
            <a:r>
              <a:rPr lang="it-IT" sz="2000" i="1" dirty="0" smtClean="0">
                <a:latin typeface="Book Antiqua" pitchFamily="18" charset="0"/>
              </a:rPr>
              <a:t>bis</a:t>
            </a:r>
            <a:r>
              <a:rPr lang="it-IT" sz="2000" dirty="0" smtClean="0">
                <a:latin typeface="Book Antiqua" pitchFamily="18" charset="0"/>
              </a:rPr>
              <a:t> dell’art. 49 rubricato “Revisione priorità investimenti” della legge n. 157/2019, con cui e` stato convertito con modificazioni il decreto-legge 26 ottobre 2019, n. 124 recante: «Disposizioni urgenti in materia fiscale e per esigenze indifferibili», meglio noto come </a:t>
            </a:r>
            <a:r>
              <a:rPr lang="it-IT" sz="2000" b="1" dirty="0" smtClean="0">
                <a:latin typeface="Book Antiqua" pitchFamily="18" charset="0"/>
              </a:rPr>
              <a:t>Decreto legge fiscale</a:t>
            </a:r>
            <a:r>
              <a:rPr lang="it-IT" sz="2000" dirty="0" smtClean="0">
                <a:latin typeface="Book Antiqua" pitchFamily="18" charset="0"/>
              </a:rPr>
              <a:t>, al c.d. Codice dei contratti pubblici o Codice degli appalti.</a:t>
            </a:r>
          </a:p>
          <a:p>
            <a:pPr algn="just"/>
            <a:endParaRPr lang="it-IT" sz="2000" dirty="0" smtClean="0">
              <a:latin typeface="Book Antiqua" pitchFamily="18" charset="0"/>
            </a:endParaRPr>
          </a:p>
          <a:p>
            <a:pPr algn="just"/>
            <a:r>
              <a:rPr lang="en-US" sz="2000" dirty="0" smtClean="0">
                <a:latin typeface="Book Antiqua" pitchFamily="18" charset="0"/>
              </a:rPr>
              <a:t>A </a:t>
            </a:r>
            <a:r>
              <a:rPr lang="en-US" sz="2000" dirty="0" err="1" smtClean="0">
                <a:latin typeface="Book Antiqua" pitchFamily="18" charset="0"/>
              </a:rPr>
              <a:t>seguito</a:t>
            </a:r>
            <a:r>
              <a:rPr lang="en-US" sz="2000" dirty="0" smtClean="0">
                <a:latin typeface="Book Antiqua" pitchFamily="18" charset="0"/>
              </a:rPr>
              <a:t> </a:t>
            </a:r>
            <a:r>
              <a:rPr lang="en-US" sz="2000" dirty="0" err="1" smtClean="0">
                <a:latin typeface="Book Antiqua" pitchFamily="18" charset="0"/>
              </a:rPr>
              <a:t>delle</a:t>
            </a:r>
            <a:r>
              <a:rPr lang="en-US" sz="2000" dirty="0" smtClean="0">
                <a:latin typeface="Book Antiqua" pitchFamily="18" charset="0"/>
              </a:rPr>
              <a:t> </a:t>
            </a:r>
            <a:r>
              <a:rPr lang="en-US" sz="2000" dirty="0" err="1" smtClean="0">
                <a:latin typeface="Book Antiqua" pitchFamily="18" charset="0"/>
              </a:rPr>
              <a:t>modifiche</a:t>
            </a:r>
            <a:r>
              <a:rPr lang="en-US" sz="2000" dirty="0" smtClean="0">
                <a:latin typeface="Book Antiqua" pitchFamily="18" charset="0"/>
              </a:rPr>
              <a:t> </a:t>
            </a:r>
            <a:r>
              <a:rPr lang="en-US" sz="2000" dirty="0" err="1" smtClean="0">
                <a:latin typeface="Book Antiqua" pitchFamily="18" charset="0"/>
              </a:rPr>
              <a:t>ora</a:t>
            </a:r>
            <a:r>
              <a:rPr lang="en-US" sz="2000" dirty="0" smtClean="0">
                <a:latin typeface="Book Antiqua" pitchFamily="18" charset="0"/>
              </a:rPr>
              <a:t> </a:t>
            </a:r>
            <a:r>
              <a:rPr lang="en-US" sz="2000" dirty="0" err="1" smtClean="0">
                <a:latin typeface="Book Antiqua" pitchFamily="18" charset="0"/>
              </a:rPr>
              <a:t>accennate</a:t>
            </a:r>
            <a:r>
              <a:rPr lang="en-US" sz="2000" dirty="0" smtClean="0">
                <a:latin typeface="Book Antiqua" pitchFamily="18" charset="0"/>
              </a:rPr>
              <a:t>, </a:t>
            </a:r>
            <a:r>
              <a:rPr lang="en-US" sz="2000" dirty="0" err="1" smtClean="0">
                <a:latin typeface="Book Antiqua" pitchFamily="18" charset="0"/>
              </a:rPr>
              <a:t>il</a:t>
            </a:r>
            <a:r>
              <a:rPr lang="en-US" sz="2000" dirty="0" smtClean="0">
                <a:latin typeface="Book Antiqua" pitchFamily="18" charset="0"/>
              </a:rPr>
              <a:t> co. 10 </a:t>
            </a:r>
            <a:r>
              <a:rPr lang="en-US" sz="2000" dirty="0" err="1" smtClean="0">
                <a:latin typeface="Book Antiqua" pitchFamily="18" charset="0"/>
              </a:rPr>
              <a:t>dell’art</a:t>
            </a:r>
            <a:r>
              <a:rPr lang="en-US" sz="2000" dirty="0" smtClean="0">
                <a:latin typeface="Book Antiqua" pitchFamily="18" charset="0"/>
              </a:rPr>
              <a:t>. 83 del </a:t>
            </a:r>
            <a:r>
              <a:rPr lang="it-IT" sz="2000" dirty="0" smtClean="0">
                <a:latin typeface="Book Antiqua" pitchFamily="18" charset="0"/>
              </a:rPr>
              <a:t>codice dei contratti pubblici recita ora: “È istituito presso l’ANAC, che ne cura la gestione, il </a:t>
            </a:r>
            <a:r>
              <a:rPr lang="it-IT" sz="2000" b="1" dirty="0" smtClean="0">
                <a:latin typeface="Book Antiqua" pitchFamily="18" charset="0"/>
              </a:rPr>
              <a:t>sistema del rating di impresa e delle relative </a:t>
            </a:r>
            <a:r>
              <a:rPr lang="it-IT" sz="2000" b="1" dirty="0" err="1" smtClean="0">
                <a:latin typeface="Book Antiqua" pitchFamily="18" charset="0"/>
              </a:rPr>
              <a:t>premialità</a:t>
            </a:r>
            <a:r>
              <a:rPr lang="it-IT" sz="2000" dirty="0" smtClean="0">
                <a:latin typeface="Book Antiqua" pitchFamily="18" charset="0"/>
              </a:rPr>
              <a:t>, per il quale l’Autorità rilascia apposita certificazione agli operatori economici, su richiesta. Il suddetto sistema è connesso a </a:t>
            </a:r>
            <a:r>
              <a:rPr lang="it-IT" sz="2000" dirty="0" smtClean="0">
                <a:solidFill>
                  <a:srgbClr val="FF0000"/>
                </a:solidFill>
                <a:latin typeface="Book Antiqua" pitchFamily="18" charset="0"/>
              </a:rPr>
              <a:t>requisiti </a:t>
            </a:r>
            <a:r>
              <a:rPr lang="it-IT" sz="2000" dirty="0" err="1" smtClean="0">
                <a:solidFill>
                  <a:srgbClr val="FF0000"/>
                </a:solidFill>
                <a:latin typeface="Book Antiqua" pitchFamily="18" charset="0"/>
              </a:rPr>
              <a:t>reputazionali</a:t>
            </a:r>
            <a:r>
              <a:rPr lang="it-IT" sz="2000" dirty="0" smtClean="0">
                <a:solidFill>
                  <a:srgbClr val="FF0000"/>
                </a:solidFill>
                <a:latin typeface="Book Antiqua" pitchFamily="18" charset="0"/>
              </a:rPr>
              <a:t> valutati sulla base di indici qualitativi e quantitativi, oggettivi e misurabili, nonché sulla base di accertamenti definitivi che esprimono l’affidabilità dell’impresa</a:t>
            </a:r>
            <a:r>
              <a:rPr lang="it-IT" sz="2000" dirty="0" smtClean="0">
                <a:latin typeface="Book Antiqua" pitchFamily="18" charset="0"/>
              </a:rPr>
              <a:t>. L’ANAC definisce i requisiti </a:t>
            </a:r>
            <a:r>
              <a:rPr lang="it-IT" sz="2000" dirty="0" err="1" smtClean="0">
                <a:latin typeface="Book Antiqua" pitchFamily="18" charset="0"/>
              </a:rPr>
              <a:t>reputazionali</a:t>
            </a:r>
            <a:r>
              <a:rPr lang="it-IT" sz="2000" dirty="0" smtClean="0">
                <a:latin typeface="Book Antiqua" pitchFamily="18" charset="0"/>
              </a:rPr>
              <a:t> e i criteri di valutazione degli stessi e i criteri relativi alla valutazione dell’impatto generato di cui all'articolo 1, comma 382, lettera </a:t>
            </a:r>
            <a:r>
              <a:rPr lang="it-IT" sz="2000" i="1" dirty="0" smtClean="0">
                <a:latin typeface="Book Antiqua" pitchFamily="18" charset="0"/>
              </a:rPr>
              <a:t>b</a:t>
            </a:r>
            <a:r>
              <a:rPr lang="it-IT" sz="2000" dirty="0" smtClean="0">
                <a:latin typeface="Book Antiqua" pitchFamily="18" charset="0"/>
              </a:rPr>
              <a:t>), della legge 28 dicembre 2015, n. 208, </a:t>
            </a:r>
            <a:r>
              <a:rPr lang="it-IT" sz="2000" b="1" dirty="0" smtClean="0">
                <a:latin typeface="Book Antiqua" pitchFamily="18" charset="0"/>
              </a:rPr>
              <a:t>anche qualora l’offerente sia un soggetto diverso dalle società benefit</a:t>
            </a:r>
            <a:r>
              <a:rPr lang="it-IT" sz="2000" dirty="0" smtClean="0">
                <a:latin typeface="Book Antiqua" pitchFamily="18" charset="0"/>
              </a:rPr>
              <a:t>, nonché le modalità di rilascio della relativa certificazione, mediante linee guida adottate</a:t>
            </a:r>
            <a:r>
              <a:rPr lang="it-IT" sz="2000" b="1" dirty="0" smtClean="0">
                <a:latin typeface="Book Antiqua" pitchFamily="18" charset="0"/>
              </a:rPr>
              <a:t> entro tre mesi dalla data di entrata in vigore della presente disposizione </a:t>
            </a:r>
            <a:r>
              <a:rPr lang="it-IT" sz="2000" dirty="0" smtClean="0">
                <a:latin typeface="Book Antiqua" pitchFamily="18" charset="0"/>
              </a:rPr>
              <a:t>(24.12. 2019).</a:t>
            </a:r>
          </a:p>
        </p:txBody>
      </p:sp>
    </p:spTree>
    <p:extLst>
      <p:ext uri="{BB962C8B-B14F-4D97-AF65-F5344CB8AC3E}">
        <p14:creationId xmlns:p14="http://schemas.microsoft.com/office/powerpoint/2010/main" val="3496580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CasellaDiTesto 6"/>
          <p:cNvSpPr txBox="1"/>
          <p:nvPr/>
        </p:nvSpPr>
        <p:spPr>
          <a:xfrm>
            <a:off x="2802836" y="1113188"/>
            <a:ext cx="5436704" cy="400110"/>
          </a:xfrm>
          <a:prstGeom prst="rect">
            <a:avLst/>
          </a:prstGeom>
          <a:noFill/>
        </p:spPr>
        <p:txBody>
          <a:bodyPr wrap="square" rtlCol="0">
            <a:spAutoFit/>
          </a:bodyPr>
          <a:lstStyle/>
          <a:p>
            <a:pPr algn="ctr"/>
            <a:r>
              <a:rPr lang="en-US" sz="2000" b="1" dirty="0" smtClean="0">
                <a:latin typeface="Book Antiqua" pitchFamily="18" charset="0"/>
              </a:rPr>
              <a:t>(segue) </a:t>
            </a:r>
            <a:r>
              <a:rPr lang="en-US" sz="2000" b="1" dirty="0" err="1" smtClean="0">
                <a:latin typeface="Book Antiqua" pitchFamily="18" charset="0"/>
              </a:rPr>
              <a:t>ulteriore</a:t>
            </a:r>
            <a:r>
              <a:rPr lang="en-US" sz="2000" b="1" dirty="0" smtClean="0">
                <a:latin typeface="Book Antiqua" pitchFamily="18" charset="0"/>
              </a:rPr>
              <a:t> </a:t>
            </a:r>
            <a:r>
              <a:rPr lang="en-US" sz="2000" b="1" dirty="0" err="1" smtClean="0">
                <a:latin typeface="Book Antiqua" pitchFamily="18" charset="0"/>
              </a:rPr>
              <a:t>intervento</a:t>
            </a:r>
            <a:r>
              <a:rPr lang="en-US" sz="2000" b="1" dirty="0" smtClean="0">
                <a:latin typeface="Book Antiqua" pitchFamily="18" charset="0"/>
              </a:rPr>
              <a:t> a </a:t>
            </a:r>
            <a:r>
              <a:rPr lang="en-US" sz="2000" b="1" dirty="0" err="1" smtClean="0">
                <a:latin typeface="Book Antiqua" pitchFamily="18" charset="0"/>
              </a:rPr>
              <a:t>favore</a:t>
            </a:r>
            <a:r>
              <a:rPr lang="en-US" sz="2000" b="1" dirty="0" smtClean="0">
                <a:latin typeface="Book Antiqua" pitchFamily="18" charset="0"/>
              </a:rPr>
              <a:t> </a:t>
            </a:r>
            <a:r>
              <a:rPr lang="en-US" sz="2000" b="1" dirty="0" err="1" smtClean="0">
                <a:latin typeface="Book Antiqua" pitchFamily="18" charset="0"/>
              </a:rPr>
              <a:t>delle</a:t>
            </a:r>
            <a:r>
              <a:rPr lang="en-US" sz="2000" b="1" dirty="0" smtClean="0">
                <a:latin typeface="Book Antiqua" pitchFamily="18" charset="0"/>
              </a:rPr>
              <a:t> SB</a:t>
            </a:r>
            <a:endParaRPr lang="it-IT" sz="2000" b="1" dirty="0">
              <a:latin typeface="Book Antiqua" pitchFamily="18" charset="0"/>
            </a:endParaRPr>
          </a:p>
        </p:txBody>
      </p:sp>
      <p:sp>
        <p:nvSpPr>
          <p:cNvPr id="8" name="CasellaDiTesto 7"/>
          <p:cNvSpPr txBox="1"/>
          <p:nvPr/>
        </p:nvSpPr>
        <p:spPr>
          <a:xfrm>
            <a:off x="377687" y="1997775"/>
            <a:ext cx="11459817" cy="4708981"/>
          </a:xfrm>
          <a:prstGeom prst="rect">
            <a:avLst/>
          </a:prstGeom>
          <a:noFill/>
        </p:spPr>
        <p:txBody>
          <a:bodyPr wrap="square" rtlCol="0">
            <a:spAutoFit/>
          </a:bodyPr>
          <a:lstStyle/>
          <a:p>
            <a:pPr algn="just"/>
            <a:r>
              <a:rPr lang="it-IT" sz="2000" dirty="0" smtClean="0">
                <a:latin typeface="Book Antiqua" pitchFamily="18" charset="0"/>
              </a:rPr>
              <a:t>Le linee guida di cui al precedente periodo istituiscono altresì un sistema amministrativo, regolato sotto la direzione dell’ANAC, di penalità e </a:t>
            </a:r>
            <a:r>
              <a:rPr lang="it-IT" sz="2000" dirty="0" err="1" smtClean="0">
                <a:latin typeface="Book Antiqua" pitchFamily="18" charset="0"/>
              </a:rPr>
              <a:t>premialità</a:t>
            </a:r>
            <a:r>
              <a:rPr lang="it-IT" sz="2000" dirty="0" smtClean="0">
                <a:latin typeface="Book Antiqua" pitchFamily="18" charset="0"/>
              </a:rPr>
              <a:t> per la denuncia obbligatoria delle richieste estorsive e corruttive da parte delle imprese titolari di appalti pubblici, comprese le imprese subappaltatrici e le imprese fornitrici di materiali, opere e servizi, prevedendo altresì uno specifico regime sanzionatorio nei casi di omessa o tardiva denuncia. I requisiti </a:t>
            </a:r>
            <a:r>
              <a:rPr lang="it-IT" sz="2000" dirty="0" err="1" smtClean="0">
                <a:latin typeface="Book Antiqua" pitchFamily="18" charset="0"/>
              </a:rPr>
              <a:t>reputazionali</a:t>
            </a:r>
            <a:r>
              <a:rPr lang="it-IT" sz="2000" dirty="0" smtClean="0">
                <a:latin typeface="Book Antiqua" pitchFamily="18" charset="0"/>
              </a:rPr>
              <a:t> alla base del rating di impresa di cui al presente comma tengono conto, in particolare, dei precedenti comportamenti dell’impresa, con riferimento al mancato utilizzo del soccorso istruttorio, all’applicazione delle disposizioni sulla denuncia obbligatoria di richieste estorsive e corruttive, nonché al rispetto dei tempi e dei costi nell'esecuzione dei contratti e dell'incidenza e degli esiti del contenzioso sia in sede di partecipazione alle procedure di gara sia in fase di esecuzione del contratto. Per il calcolo del rating di impresa si tiene conto del comportamento degli operatori economici tenuto nelle procedure di affidamento avviate dopo l’entrata in vigore della presente disposizione. </a:t>
            </a:r>
            <a:r>
              <a:rPr lang="it-IT" sz="2000" dirty="0" smtClean="0">
                <a:solidFill>
                  <a:srgbClr val="FF0000"/>
                </a:solidFill>
                <a:latin typeface="Book Antiqua" pitchFamily="18" charset="0"/>
              </a:rPr>
              <a:t>L’ANAC attribuisce elementi premiali agli operatori economici per comportamenti anteriori all’entrata in vigore della presente disposizione conformi a quanto previsto per il rilascio del rating di impresa”.</a:t>
            </a:r>
            <a:endParaRPr lang="it-IT" sz="2000" dirty="0">
              <a:solidFill>
                <a:srgbClr val="FF0000"/>
              </a:solidFill>
              <a:latin typeface="Book Antiqua" pitchFamily="18" charset="0"/>
            </a:endParaRPr>
          </a:p>
        </p:txBody>
      </p:sp>
    </p:spTree>
    <p:extLst>
      <p:ext uri="{BB962C8B-B14F-4D97-AF65-F5344CB8AC3E}">
        <p14:creationId xmlns:p14="http://schemas.microsoft.com/office/powerpoint/2010/main" val="41745348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CasellaDiTesto 6"/>
          <p:cNvSpPr txBox="1"/>
          <p:nvPr/>
        </p:nvSpPr>
        <p:spPr>
          <a:xfrm>
            <a:off x="636103" y="2435087"/>
            <a:ext cx="10783957" cy="3785652"/>
          </a:xfrm>
          <a:prstGeom prst="rect">
            <a:avLst/>
          </a:prstGeom>
          <a:noFill/>
        </p:spPr>
        <p:txBody>
          <a:bodyPr wrap="square" rtlCol="0">
            <a:spAutoFit/>
          </a:bodyPr>
          <a:lstStyle/>
          <a:p>
            <a:pPr algn="just"/>
            <a:r>
              <a:rPr lang="it-IT" sz="2000" dirty="0" smtClean="0">
                <a:latin typeface="Book Antiqua" pitchFamily="18" charset="0"/>
              </a:rPr>
              <a:t>Il </a:t>
            </a:r>
            <a:r>
              <a:rPr lang="it-IT" sz="2000" dirty="0" err="1" smtClean="0">
                <a:latin typeface="Book Antiqua" pitchFamily="18" charset="0"/>
              </a:rPr>
              <a:t>co</a:t>
            </a:r>
            <a:r>
              <a:rPr lang="it-IT" sz="2000" dirty="0" smtClean="0">
                <a:latin typeface="Book Antiqua" pitchFamily="18" charset="0"/>
              </a:rPr>
              <a:t>. 1 </a:t>
            </a:r>
            <a:r>
              <a:rPr lang="it-IT" sz="2000" i="1" dirty="0" smtClean="0">
                <a:latin typeface="Book Antiqua" pitchFamily="18" charset="0"/>
              </a:rPr>
              <a:t>bis</a:t>
            </a:r>
            <a:r>
              <a:rPr lang="it-IT" sz="2000" dirty="0" smtClean="0">
                <a:latin typeface="Book Antiqua" pitchFamily="18" charset="0"/>
              </a:rPr>
              <a:t> dell’art. 49 legge n. 157/2019 ha novellato inoltre anche l’art. 95, </a:t>
            </a:r>
            <a:r>
              <a:rPr lang="it-IT" sz="2000" dirty="0" err="1" smtClean="0">
                <a:latin typeface="Book Antiqua" pitchFamily="18" charset="0"/>
              </a:rPr>
              <a:t>co</a:t>
            </a:r>
            <a:r>
              <a:rPr lang="it-IT" sz="2000" dirty="0" smtClean="0">
                <a:latin typeface="Book Antiqua" pitchFamily="18" charset="0"/>
              </a:rPr>
              <a:t>. 13, del Codice dei contratti pubblici, che ora dispone: “Compatibilmente con il diritto dell’Unione europea e con i princìpi di parità di trattamento, non discriminazione, trasparenza e proporzionalità, </a:t>
            </a:r>
            <a:r>
              <a:rPr lang="it-IT" sz="2000" dirty="0" smtClean="0">
                <a:solidFill>
                  <a:srgbClr val="FF0000"/>
                </a:solidFill>
                <a:latin typeface="Book Antiqua" pitchFamily="18" charset="0"/>
              </a:rPr>
              <a:t>le</a:t>
            </a:r>
            <a:r>
              <a:rPr lang="it-IT" sz="2000" dirty="0" smtClean="0">
                <a:latin typeface="Book Antiqua" pitchFamily="18" charset="0"/>
              </a:rPr>
              <a:t> </a:t>
            </a:r>
            <a:r>
              <a:rPr lang="it-IT" sz="2000" dirty="0" smtClean="0">
                <a:solidFill>
                  <a:srgbClr val="FF0000"/>
                </a:solidFill>
                <a:latin typeface="Book Antiqua" pitchFamily="18" charset="0"/>
              </a:rPr>
              <a:t>amministrazioni aggiudicatrici indicano nel bando di gara, nell’avviso o nell’invito i criteri premiali che intendono applicare alla valutazione dell'offerta in relazione al maggiore rating di legalità e di impresa</a:t>
            </a:r>
            <a:r>
              <a:rPr lang="it-IT" sz="2000" dirty="0" smtClean="0">
                <a:latin typeface="Book Antiqua" pitchFamily="18" charset="0"/>
              </a:rPr>
              <a:t>, </a:t>
            </a:r>
            <a:r>
              <a:rPr lang="it-IT" sz="2000" b="1" dirty="0" smtClean="0">
                <a:latin typeface="Book Antiqua" pitchFamily="18" charset="0"/>
              </a:rPr>
              <a:t>alla valutazione dell’impatto generato di cui all’articolo 1, comma 382, lettera </a:t>
            </a:r>
            <a:r>
              <a:rPr lang="it-IT" sz="2000" b="1" i="1" dirty="0" smtClean="0">
                <a:latin typeface="Book Antiqua" pitchFamily="18" charset="0"/>
              </a:rPr>
              <a:t>b</a:t>
            </a:r>
            <a:r>
              <a:rPr lang="it-IT" sz="2000" b="1" dirty="0" smtClean="0">
                <a:latin typeface="Book Antiqua" pitchFamily="18" charset="0"/>
              </a:rPr>
              <a:t>), della legge 28 dicembre 2015, n. 208</a:t>
            </a:r>
            <a:r>
              <a:rPr lang="it-IT" sz="2000" dirty="0" smtClean="0">
                <a:latin typeface="Book Antiqua" pitchFamily="18" charset="0"/>
              </a:rPr>
              <a:t>, </a:t>
            </a:r>
            <a:r>
              <a:rPr lang="it-IT" sz="2000" dirty="0" smtClean="0">
                <a:solidFill>
                  <a:srgbClr val="FF0000"/>
                </a:solidFill>
                <a:latin typeface="Book Antiqua" pitchFamily="18" charset="0"/>
              </a:rPr>
              <a:t>anche qualora l’offerente sia un soggetto diverso dalle società benefit</a:t>
            </a:r>
            <a:r>
              <a:rPr lang="it-IT" sz="2000" dirty="0" smtClean="0">
                <a:latin typeface="Book Antiqua" pitchFamily="18" charset="0"/>
              </a:rPr>
              <a:t>, nonché per agevolare la partecipazione delle micro, piccole e medie imprese, dei giovani professionisti e delle imprese di nuova costituzione alle procedure di affidamento. Indicano altresì il maggiore punteggio relativo all’offerta concernente beni, lavori o servizi che presentano un minore impatto sulla salute e sull'ambiente, ivi compresi i beni o i prodotti da filiera corta o a chilometro zero”.</a:t>
            </a:r>
            <a:endParaRPr lang="it-IT" sz="2000" dirty="0">
              <a:latin typeface="Book Antiqua" pitchFamily="18" charset="0"/>
            </a:endParaRPr>
          </a:p>
        </p:txBody>
      </p:sp>
      <p:sp>
        <p:nvSpPr>
          <p:cNvPr id="8" name="CasellaDiTesto 7"/>
          <p:cNvSpPr txBox="1"/>
          <p:nvPr/>
        </p:nvSpPr>
        <p:spPr>
          <a:xfrm>
            <a:off x="3329609" y="1480930"/>
            <a:ext cx="5963478" cy="400110"/>
          </a:xfrm>
          <a:prstGeom prst="rect">
            <a:avLst/>
          </a:prstGeom>
          <a:noFill/>
        </p:spPr>
        <p:txBody>
          <a:bodyPr wrap="square" rtlCol="0">
            <a:spAutoFit/>
          </a:bodyPr>
          <a:lstStyle/>
          <a:p>
            <a:pPr algn="ctr"/>
            <a:r>
              <a:rPr lang="it-IT" sz="2000" b="1" dirty="0" smtClean="0">
                <a:latin typeface="Book Antiqua" pitchFamily="18" charset="0"/>
              </a:rPr>
              <a:t>Ultima modifica del Codice dei contratti pubblici</a:t>
            </a:r>
            <a:endParaRPr lang="it-IT" sz="2000" b="1" dirty="0">
              <a:latin typeface="Book Antiqua" pitchFamily="18" charset="0"/>
            </a:endParaRPr>
          </a:p>
        </p:txBody>
      </p:sp>
    </p:spTree>
    <p:extLst>
      <p:ext uri="{BB962C8B-B14F-4D97-AF65-F5344CB8AC3E}">
        <p14:creationId xmlns:p14="http://schemas.microsoft.com/office/powerpoint/2010/main" val="164886172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CasellaDiTesto 6"/>
          <p:cNvSpPr txBox="1"/>
          <p:nvPr/>
        </p:nvSpPr>
        <p:spPr>
          <a:xfrm>
            <a:off x="1431235" y="2385391"/>
            <a:ext cx="9531626" cy="3754874"/>
          </a:xfrm>
          <a:prstGeom prst="rect">
            <a:avLst/>
          </a:prstGeom>
          <a:noFill/>
        </p:spPr>
        <p:txBody>
          <a:bodyPr wrap="square" rtlCol="0">
            <a:spAutoFit/>
          </a:bodyPr>
          <a:lstStyle/>
          <a:p>
            <a:pPr algn="just"/>
            <a:r>
              <a:rPr lang="it-IT" sz="2000" dirty="0" err="1" smtClean="0">
                <a:latin typeface="Book Antiqua" pitchFamily="18" charset="0"/>
              </a:rPr>
              <a:t>L’Anac</a:t>
            </a:r>
            <a:r>
              <a:rPr lang="it-IT" sz="2000" dirty="0" smtClean="0">
                <a:latin typeface="Book Antiqua" pitchFamily="18" charset="0"/>
              </a:rPr>
              <a:t> al momento non ha ancora emanato le linee guida previste dall’art. 83 del Codice dei contratti pubblici, in quanto ha predisposto una bozza del testo e l’ha sottoposta a consultazione pubblica al fine di recepire osservazioni e suggerimenti da parte di chiunque voglia contribuire alla loro redazione.</a:t>
            </a:r>
          </a:p>
          <a:p>
            <a:pPr algn="just"/>
            <a:endParaRPr lang="it-IT" sz="2000" dirty="0" smtClean="0">
              <a:latin typeface="Book Antiqua" pitchFamily="18" charset="0"/>
            </a:endParaRPr>
          </a:p>
          <a:p>
            <a:pPr algn="just"/>
            <a:r>
              <a:rPr lang="it-IT" sz="2000" dirty="0" smtClean="0">
                <a:latin typeface="Book Antiqua" pitchFamily="18" charset="0"/>
              </a:rPr>
              <a:t>Nel momento in cui le linee guida saranno approvate le imprese che accettano di valutare gli impatti dalle stesse generati, siano esse società benefit, oppure no, potranno beneficiare nelle gare di appalto di punteggi premiali aggiuntivi, sempreché raggiungano certi parametri dei requisiti qualitativi e quantitativi in corso di definizione.</a:t>
            </a:r>
          </a:p>
          <a:p>
            <a:pPr algn="just"/>
            <a:endParaRPr lang="en-US" sz="2000" dirty="0" smtClean="0"/>
          </a:p>
          <a:p>
            <a:pPr algn="just"/>
            <a:endParaRPr lang="it-IT" dirty="0"/>
          </a:p>
        </p:txBody>
      </p:sp>
      <p:sp>
        <p:nvSpPr>
          <p:cNvPr id="8" name="CasellaDiTesto 7"/>
          <p:cNvSpPr txBox="1"/>
          <p:nvPr/>
        </p:nvSpPr>
        <p:spPr>
          <a:xfrm>
            <a:off x="2464904" y="1490870"/>
            <a:ext cx="7494105" cy="400110"/>
          </a:xfrm>
          <a:prstGeom prst="rect">
            <a:avLst/>
          </a:prstGeom>
          <a:noFill/>
        </p:spPr>
        <p:txBody>
          <a:bodyPr wrap="square" rtlCol="0">
            <a:spAutoFit/>
          </a:bodyPr>
          <a:lstStyle/>
          <a:p>
            <a:pPr algn="ctr"/>
            <a:r>
              <a:rPr lang="it-IT" sz="2000" b="1" dirty="0" smtClean="0">
                <a:latin typeface="Book Antiqua" pitchFamily="18" charset="0"/>
              </a:rPr>
              <a:t>Linee guida dell’ANAC</a:t>
            </a:r>
            <a:endParaRPr lang="it-IT" sz="2000" b="1" dirty="0">
              <a:latin typeface="Book Antiqua" pitchFamily="18" charset="0"/>
            </a:endParaRPr>
          </a:p>
        </p:txBody>
      </p:sp>
    </p:spTree>
    <p:extLst>
      <p:ext uri="{BB962C8B-B14F-4D97-AF65-F5344CB8AC3E}">
        <p14:creationId xmlns:p14="http://schemas.microsoft.com/office/powerpoint/2010/main" val="8348110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pic>
        <p:nvPicPr>
          <p:cNvPr id="7" name="Immagine 6">
            <a:extLst>
              <a:ext uri="{FF2B5EF4-FFF2-40B4-BE49-F238E27FC236}">
                <a16:creationId xmlns:a16="http://schemas.microsoft.com/office/drawing/2014/main" id="{23383826-870C-468B-950F-4C102E1998E3}"/>
              </a:ext>
            </a:extLst>
          </p:cNvPr>
          <p:cNvPicPr>
            <a:picLocks noChangeAspect="1"/>
          </p:cNvPicPr>
          <p:nvPr/>
        </p:nvPicPr>
        <p:blipFill>
          <a:blip r:embed="rId3" cstate="print"/>
          <a:srcRect/>
          <a:stretch>
            <a:fillRect/>
          </a:stretch>
        </p:blipFill>
        <p:spPr bwMode="auto">
          <a:xfrm>
            <a:off x="1478666" y="1524000"/>
            <a:ext cx="5735637" cy="3267075"/>
          </a:xfrm>
          <a:prstGeom prst="rect">
            <a:avLst/>
          </a:prstGeom>
          <a:noFill/>
          <a:ln w="9525">
            <a:noFill/>
            <a:miter lim="800000"/>
            <a:headEnd/>
            <a:tailEnd/>
          </a:ln>
        </p:spPr>
      </p:pic>
      <p:sp>
        <p:nvSpPr>
          <p:cNvPr id="8" name="Rettangolo 7">
            <a:extLst>
              <a:ext uri="{FF2B5EF4-FFF2-40B4-BE49-F238E27FC236}">
                <a16:creationId xmlns:a16="http://schemas.microsoft.com/office/drawing/2014/main" id="{AC9DE0D7-113A-4BEC-9D47-DE9B588FF75F}"/>
              </a:ext>
            </a:extLst>
          </p:cNvPr>
          <p:cNvSpPr/>
          <p:nvPr/>
        </p:nvSpPr>
        <p:spPr>
          <a:xfrm>
            <a:off x="1850350" y="4759404"/>
            <a:ext cx="5410200" cy="1107996"/>
          </a:xfrm>
          <a:prstGeom prst="rect">
            <a:avLst/>
          </a:prstGeom>
        </p:spPr>
        <p:txBody>
          <a:bodyPr wrap="square">
            <a:spAutoFit/>
          </a:bodyPr>
          <a:lstStyle/>
          <a:p>
            <a:r>
              <a:rPr lang="en-US" sz="6600" dirty="0">
                <a:solidFill>
                  <a:srgbClr val="000000"/>
                </a:solidFill>
                <a:latin typeface="Brush Script MT" pitchFamily="66" charset="0"/>
              </a:rPr>
              <a:t>for the attention</a:t>
            </a:r>
            <a:endParaRPr lang="it-IT" sz="6600" dirty="0"/>
          </a:p>
        </p:txBody>
      </p:sp>
      <p:sp>
        <p:nvSpPr>
          <p:cNvPr id="3" name="CasellaDiTesto 2"/>
          <p:cNvSpPr txBox="1"/>
          <p:nvPr/>
        </p:nvSpPr>
        <p:spPr>
          <a:xfrm>
            <a:off x="8191764" y="3367518"/>
            <a:ext cx="3304452" cy="369332"/>
          </a:xfrm>
          <a:prstGeom prst="rect">
            <a:avLst/>
          </a:prstGeom>
          <a:noFill/>
        </p:spPr>
        <p:txBody>
          <a:bodyPr wrap="square" rtlCol="0">
            <a:spAutoFit/>
          </a:bodyPr>
          <a:lstStyle/>
          <a:p>
            <a:r>
              <a:rPr lang="it-IT" i="1" dirty="0">
                <a:solidFill>
                  <a:srgbClr val="002060"/>
                </a:solidFill>
              </a:rPr>
              <a:t>f</a:t>
            </a:r>
            <a:r>
              <a:rPr lang="it-IT" i="1" dirty="0" smtClean="0">
                <a:solidFill>
                  <a:srgbClr val="002060"/>
                </a:solidFill>
              </a:rPr>
              <a:t>abiola.massa@uniroma2.it</a:t>
            </a:r>
            <a:endParaRPr lang="it-IT" i="1" dirty="0">
              <a:solidFill>
                <a:srgbClr val="002060"/>
              </a:solidFill>
            </a:endParaRPr>
          </a:p>
        </p:txBody>
      </p:sp>
    </p:spTree>
    <p:extLst>
      <p:ext uri="{BB962C8B-B14F-4D97-AF65-F5344CB8AC3E}">
        <p14:creationId xmlns:p14="http://schemas.microsoft.com/office/powerpoint/2010/main" val="6064688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8" name="Segnaposto testo 3">
            <a:extLst>
              <a:ext uri="{FF2B5EF4-FFF2-40B4-BE49-F238E27FC236}">
                <a16:creationId xmlns:a16="http://schemas.microsoft.com/office/drawing/2014/main" id="{C3AAFD18-4D2A-4CE0-9A73-6DF8D25E2945}"/>
              </a:ext>
            </a:extLst>
          </p:cNvPr>
          <p:cNvSpPr txBox="1">
            <a:spLocks/>
          </p:cNvSpPr>
          <p:nvPr/>
        </p:nvSpPr>
        <p:spPr>
          <a:xfrm>
            <a:off x="973394" y="2423517"/>
            <a:ext cx="10471354" cy="1538883"/>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it-IT" sz="2000" dirty="0"/>
              <a:t>Il diretto progenitore della società benefit italiana è la </a:t>
            </a:r>
            <a:r>
              <a:rPr lang="it-IT" sz="2000" dirty="0">
                <a:solidFill>
                  <a:srgbClr val="FF0000"/>
                </a:solidFill>
              </a:rPr>
              <a:t>benefit corporation americana</a:t>
            </a:r>
            <a:r>
              <a:rPr lang="it-IT" sz="2000" dirty="0"/>
              <a:t>, anche detta B-</a:t>
            </a:r>
            <a:r>
              <a:rPr lang="it-IT" sz="2000" dirty="0" err="1"/>
              <a:t>corp</a:t>
            </a:r>
            <a:r>
              <a:rPr lang="it-IT" sz="2000" dirty="0"/>
              <a:t>, ovvero un modello di società introdotto per la prima volta nello Stato del Maryland nel 2010 e successivamente mutuato da ben 30 Stati del nord America che hanno così recepito la disciplina uniforme della </a:t>
            </a:r>
            <a:r>
              <a:rPr lang="it-IT" sz="2000" i="1" dirty="0"/>
              <a:t>Model Benefit Corporation </a:t>
            </a:r>
            <a:r>
              <a:rPr lang="it-IT" sz="2000" i="1" dirty="0" err="1"/>
              <a:t>Legislation</a:t>
            </a:r>
            <a:r>
              <a:rPr lang="it-IT" sz="2000" dirty="0"/>
              <a:t> (Model Act), seppur con alcuni adattamenti .</a:t>
            </a:r>
          </a:p>
          <a:p>
            <a:pPr algn="just"/>
            <a:endParaRPr lang="it-IT" sz="2000" dirty="0"/>
          </a:p>
        </p:txBody>
      </p:sp>
      <p:sp>
        <p:nvSpPr>
          <p:cNvPr id="9" name="CasellaDiTesto 8">
            <a:extLst>
              <a:ext uri="{FF2B5EF4-FFF2-40B4-BE49-F238E27FC236}">
                <a16:creationId xmlns:a16="http://schemas.microsoft.com/office/drawing/2014/main" id="{F9245EAE-18C6-4D79-93E0-F2F6E7D6FCE6}"/>
              </a:ext>
            </a:extLst>
          </p:cNvPr>
          <p:cNvSpPr txBox="1"/>
          <p:nvPr/>
        </p:nvSpPr>
        <p:spPr>
          <a:xfrm>
            <a:off x="314686" y="1352490"/>
            <a:ext cx="11623766" cy="400110"/>
          </a:xfrm>
          <a:prstGeom prst="rect">
            <a:avLst/>
          </a:prstGeom>
          <a:noFill/>
        </p:spPr>
        <p:txBody>
          <a:bodyPr wrap="square" rtlCol="0">
            <a:spAutoFit/>
          </a:bodyPr>
          <a:lstStyle/>
          <a:p>
            <a:pPr algn="ctr"/>
            <a:r>
              <a:rPr lang="it-IT" sz="2000" b="1" dirty="0" smtClean="0">
                <a:latin typeface="Book Antiqua" panose="02040602050305030304" pitchFamily="18" charset="0"/>
              </a:rPr>
              <a:t>Da dove prende origine la società benefit?</a:t>
            </a:r>
            <a:endParaRPr lang="it-IT" sz="2000" b="1" dirty="0">
              <a:latin typeface="Book Antiqua" panose="02040602050305030304" pitchFamily="18" charset="0"/>
            </a:endParaRPr>
          </a:p>
        </p:txBody>
      </p:sp>
    </p:spTree>
    <p:extLst>
      <p:ext uri="{BB962C8B-B14F-4D97-AF65-F5344CB8AC3E}">
        <p14:creationId xmlns:p14="http://schemas.microsoft.com/office/powerpoint/2010/main" val="103107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CasellaDiTesto 6">
            <a:extLst>
              <a:ext uri="{FF2B5EF4-FFF2-40B4-BE49-F238E27FC236}">
                <a16:creationId xmlns:a16="http://schemas.microsoft.com/office/drawing/2014/main" id="{A1692A10-72B3-4A41-A0AA-B5611A2A52DD}"/>
              </a:ext>
            </a:extLst>
          </p:cNvPr>
          <p:cNvSpPr txBox="1"/>
          <p:nvPr/>
        </p:nvSpPr>
        <p:spPr>
          <a:xfrm>
            <a:off x="314686" y="1352490"/>
            <a:ext cx="11623766" cy="400110"/>
          </a:xfrm>
          <a:prstGeom prst="rect">
            <a:avLst/>
          </a:prstGeom>
          <a:noFill/>
        </p:spPr>
        <p:txBody>
          <a:bodyPr wrap="square" rtlCol="0">
            <a:spAutoFit/>
          </a:bodyPr>
          <a:lstStyle/>
          <a:p>
            <a:pPr algn="ctr"/>
            <a:r>
              <a:rPr lang="it-IT" sz="2000" b="1" dirty="0" smtClean="0">
                <a:latin typeface="Book Antiqua" panose="02040602050305030304" pitchFamily="18" charset="0"/>
              </a:rPr>
              <a:t>In particolare la </a:t>
            </a:r>
            <a:r>
              <a:rPr lang="it-IT" sz="2000" b="1" dirty="0">
                <a:latin typeface="Book Antiqua" panose="02040602050305030304" pitchFamily="18" charset="0"/>
              </a:rPr>
              <a:t>società </a:t>
            </a:r>
            <a:r>
              <a:rPr lang="it-IT" sz="2000" b="1" dirty="0" smtClean="0">
                <a:latin typeface="Book Antiqua" panose="02040602050305030304" pitchFamily="18" charset="0"/>
              </a:rPr>
              <a:t>benefit è</a:t>
            </a:r>
            <a:endParaRPr lang="it-IT" sz="2000" b="1" dirty="0">
              <a:latin typeface="Book Antiqua" panose="02040602050305030304" pitchFamily="18" charset="0"/>
            </a:endParaRPr>
          </a:p>
        </p:txBody>
      </p:sp>
      <p:sp>
        <p:nvSpPr>
          <p:cNvPr id="8" name="Segnaposto testo 3">
            <a:extLst>
              <a:ext uri="{FF2B5EF4-FFF2-40B4-BE49-F238E27FC236}">
                <a16:creationId xmlns:a16="http://schemas.microsoft.com/office/drawing/2014/main" id="{A3A031B7-7615-47C5-9237-73640593847A}"/>
              </a:ext>
            </a:extLst>
          </p:cNvPr>
          <p:cNvSpPr txBox="1">
            <a:spLocks/>
          </p:cNvSpPr>
          <p:nvPr/>
        </p:nvSpPr>
        <p:spPr>
          <a:xfrm>
            <a:off x="609600" y="2253258"/>
            <a:ext cx="10972800" cy="3385542"/>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it-IT" sz="2000" dirty="0"/>
              <a:t>La SB è un</a:t>
            </a:r>
            <a:r>
              <a:rPr lang="it-IT" sz="2000" i="1" dirty="0"/>
              <a:t> </a:t>
            </a:r>
            <a:r>
              <a:rPr lang="it-IT" sz="2000" dirty="0"/>
              <a:t>modello societario votato sia alla produzione e distribuzione di utili, che alla realizzazione di esternalità positive o alla riduzione di quelle negative </a:t>
            </a:r>
            <a:r>
              <a:rPr lang="it-IT" sz="2000" dirty="0" smtClean="0"/>
              <a:t>(c.d. </a:t>
            </a:r>
            <a:r>
              <a:rPr lang="it-IT" sz="2000" b="1" dirty="0" smtClean="0"/>
              <a:t>beneficio comune</a:t>
            </a:r>
            <a:r>
              <a:rPr lang="it-IT" sz="2000" dirty="0" smtClean="0"/>
              <a:t>) a </a:t>
            </a:r>
            <a:r>
              <a:rPr lang="it-IT" sz="2000" dirty="0"/>
              <a:t>favore </a:t>
            </a:r>
            <a:r>
              <a:rPr lang="it-IT" sz="2000" dirty="0">
                <a:solidFill>
                  <a:srgbClr val="FF0000"/>
                </a:solidFill>
              </a:rPr>
              <a:t>dell’ambiente, comunità, persone, territori, beni, attività culturali e sociali, enti ed associazioni ed altri portatori di interesse (c.d. stakeholders</a:t>
            </a:r>
            <a:r>
              <a:rPr lang="it-IT" sz="2000" dirty="0"/>
              <a:t>).</a:t>
            </a:r>
          </a:p>
          <a:p>
            <a:pPr marL="0" indent="0" algn="ctr">
              <a:buNone/>
            </a:pPr>
            <a:endParaRPr lang="it-IT" sz="2000" b="1" dirty="0" smtClean="0">
              <a:latin typeface="Book Antiqua" pitchFamily="18" charset="0"/>
            </a:endParaRPr>
          </a:p>
          <a:p>
            <a:pPr marL="0" indent="0" algn="ctr">
              <a:buNone/>
            </a:pPr>
            <a:r>
              <a:rPr lang="it-IT" sz="2000" b="1" dirty="0" smtClean="0">
                <a:latin typeface="Book Antiqua" pitchFamily="18" charset="0"/>
              </a:rPr>
              <a:t>Chi sono gli altri </a:t>
            </a:r>
            <a:r>
              <a:rPr lang="it-IT" sz="2000" b="1" dirty="0" smtClean="0"/>
              <a:t>portatori di interesse </a:t>
            </a:r>
            <a:r>
              <a:rPr lang="it-IT" sz="2000" b="1" dirty="0" smtClean="0">
                <a:latin typeface="Book Antiqua" pitchFamily="18" charset="0"/>
              </a:rPr>
              <a:t>?</a:t>
            </a:r>
          </a:p>
          <a:p>
            <a:pPr marL="0" indent="0" algn="ctr">
              <a:buNone/>
            </a:pPr>
            <a:endParaRPr lang="it-IT" sz="2000" b="1" dirty="0" smtClean="0">
              <a:latin typeface="Book Antiqua" pitchFamily="18" charset="0"/>
            </a:endParaRPr>
          </a:p>
          <a:p>
            <a:pPr marL="0" indent="0" algn="just">
              <a:spcBef>
                <a:spcPts val="0"/>
              </a:spcBef>
              <a:buNone/>
            </a:pPr>
            <a:r>
              <a:rPr lang="it-IT" sz="2000" dirty="0" smtClean="0"/>
              <a:t>Per la legge sono il soggetto o  i  gruppi  di soggetti coinvolti,  direttamente  o  indirettamente, dall’attività della SB,  quali  i lavoratori,  i clienti,  i fornitori,  i finanziatori,  i creditori,  la pubblica   amministrazione e la società civile.</a:t>
            </a:r>
            <a:endParaRPr lang="it-IT" sz="2000" dirty="0">
              <a:latin typeface="Book Antiqua" pitchFamily="18" charset="0"/>
            </a:endParaRPr>
          </a:p>
          <a:p>
            <a:pPr marL="0" indent="0" algn="just">
              <a:spcBef>
                <a:spcPts val="0"/>
              </a:spcBef>
              <a:buNone/>
            </a:pPr>
            <a:r>
              <a:rPr lang="it-IT" sz="2000" dirty="0" smtClean="0"/>
              <a:t> </a:t>
            </a:r>
            <a:endParaRPr lang="it-IT" sz="2000" dirty="0"/>
          </a:p>
        </p:txBody>
      </p:sp>
    </p:spTree>
    <p:extLst>
      <p:ext uri="{BB962C8B-B14F-4D97-AF65-F5344CB8AC3E}">
        <p14:creationId xmlns:p14="http://schemas.microsoft.com/office/powerpoint/2010/main" val="1031070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C7296426-261B-4968-AC79-153B8E5905FD}"/>
              </a:ext>
            </a:extLst>
          </p:cNvPr>
          <p:cNvSpPr txBox="1">
            <a:spLocks/>
          </p:cNvSpPr>
          <p:nvPr/>
        </p:nvSpPr>
        <p:spPr>
          <a:xfrm>
            <a:off x="609600" y="1828800"/>
            <a:ext cx="10972800" cy="5201424"/>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gn="just">
              <a:buFont typeface="Wingdings" pitchFamily="2" charset="2"/>
              <a:buChar char="Ø"/>
            </a:pPr>
            <a:r>
              <a:rPr lang="it-IT" sz="2000" dirty="0"/>
              <a:t>La società deve indicare, nell’ambito del proprio oggetto sociale, le finalità specifiche di </a:t>
            </a:r>
            <a:r>
              <a:rPr lang="it-IT" sz="2000" dirty="0">
                <a:solidFill>
                  <a:srgbClr val="FF0000"/>
                </a:solidFill>
              </a:rPr>
              <a:t>beneficio comune </a:t>
            </a:r>
            <a:r>
              <a:rPr lang="it-IT" sz="2000" dirty="0"/>
              <a:t>che intende </a:t>
            </a:r>
            <a:r>
              <a:rPr lang="it-IT" sz="2000" dirty="0" smtClean="0"/>
              <a:t>perseguire nei confronti delle </a:t>
            </a:r>
            <a:r>
              <a:rPr lang="it-IT" sz="2000" i="1" dirty="0" smtClean="0"/>
              <a:t>categorie</a:t>
            </a:r>
            <a:r>
              <a:rPr lang="it-IT" sz="2000" dirty="0" smtClean="0"/>
              <a:t> di cose e soggetti elencati in precedenza;</a:t>
            </a:r>
            <a:endParaRPr lang="it-IT" sz="2000" dirty="0"/>
          </a:p>
          <a:p>
            <a:pPr algn="just">
              <a:buFont typeface="Wingdings" pitchFamily="2" charset="2"/>
              <a:buChar char="Ø"/>
            </a:pPr>
            <a:r>
              <a:rPr lang="it-IT" sz="2000" dirty="0"/>
              <a:t> L’organo di amministrazione deve adottare un paradigma di gestione “responsabile, sostenibile e trasparente”, in grado inoltre di assicurare un bilanciamento tra gli interessi dei soci e quelli dei terzi destinatari delle finalità di beneficio comune.</a:t>
            </a:r>
          </a:p>
          <a:p>
            <a:pPr marL="0" indent="0" algn="ctr">
              <a:buNone/>
            </a:pPr>
            <a:r>
              <a:rPr lang="it-IT" sz="2000" b="1" dirty="0" smtClean="0"/>
              <a:t>Come </a:t>
            </a:r>
            <a:r>
              <a:rPr lang="it-IT" sz="2000" b="1" dirty="0"/>
              <a:t>si riconosce una società benefit?</a:t>
            </a:r>
          </a:p>
          <a:p>
            <a:pPr marL="0" indent="0" algn="just">
              <a:buNone/>
            </a:pPr>
            <a:r>
              <a:rPr lang="it-IT" sz="2000" dirty="0" smtClean="0"/>
              <a:t>La </a:t>
            </a:r>
            <a:r>
              <a:rPr lang="it-IT" sz="2000" dirty="0"/>
              <a:t>SB </a:t>
            </a:r>
            <a:r>
              <a:rPr lang="it-IT" sz="2000" b="1" u="sng" dirty="0"/>
              <a:t>può</a:t>
            </a:r>
            <a:r>
              <a:rPr lang="it-IT" sz="2000" dirty="0"/>
              <a:t> inserire accanto alla propria denominazione sociale l’espressione “società benefit” oppure la sigla “SB” e </a:t>
            </a:r>
            <a:r>
              <a:rPr lang="it-IT" sz="2000" dirty="0" smtClean="0"/>
              <a:t>riportarla anche sui </a:t>
            </a:r>
            <a:r>
              <a:rPr lang="it-IT" sz="2000" dirty="0"/>
              <a:t>titoli eventualmente emessi, nella documentazione prodotta e nelle comunicazioni verso terzi. Essa deve inoltre effettuare una </a:t>
            </a:r>
            <a:r>
              <a:rPr lang="it-IT" sz="2000" u="sng" dirty="0">
                <a:solidFill>
                  <a:srgbClr val="FF0000"/>
                </a:solidFill>
              </a:rPr>
              <a:t>relazione annuale</a:t>
            </a:r>
            <a:r>
              <a:rPr lang="it-IT" sz="2000" dirty="0">
                <a:solidFill>
                  <a:srgbClr val="FF0000"/>
                </a:solidFill>
              </a:rPr>
              <a:t> </a:t>
            </a:r>
            <a:r>
              <a:rPr lang="it-IT" sz="2000" dirty="0"/>
              <a:t>della gestione da allegare al bilancio per essere depositata nel registro delle imprese e divulgata sul sito Internet della </a:t>
            </a:r>
            <a:r>
              <a:rPr lang="it-IT" sz="2000" dirty="0" smtClean="0"/>
              <a:t>società (sempre che ne sia dotata!). </a:t>
            </a:r>
            <a:endParaRPr lang="it-IT" sz="2000" dirty="0"/>
          </a:p>
          <a:p>
            <a:pPr algn="just"/>
            <a:r>
              <a:rPr lang="it-IT" sz="2000" dirty="0" smtClean="0"/>
              <a:t>Da </a:t>
            </a:r>
            <a:r>
              <a:rPr lang="it-IT" sz="2000" dirty="0"/>
              <a:t>uno studio dell’Assonime del 2018, in cui sono state analizzate 187 società benefit italiane, è emerso che il </a:t>
            </a:r>
            <a:r>
              <a:rPr lang="it-IT" sz="2000" b="1" dirty="0"/>
              <a:t>30%</a:t>
            </a:r>
            <a:r>
              <a:rPr lang="it-IT" sz="2000" dirty="0"/>
              <a:t> di queste non è dotata di sito internet.</a:t>
            </a:r>
          </a:p>
          <a:p>
            <a:pPr algn="just"/>
            <a:endParaRPr lang="it-IT" sz="2000" dirty="0"/>
          </a:p>
          <a:p>
            <a:endParaRPr lang="it-IT" dirty="0">
              <a:latin typeface="Book Antiqua" panose="02040602050305030304" pitchFamily="18" charset="0"/>
            </a:endParaRPr>
          </a:p>
        </p:txBody>
      </p:sp>
      <p:sp>
        <p:nvSpPr>
          <p:cNvPr id="8" name="CasellaDiTesto 7">
            <a:extLst>
              <a:ext uri="{FF2B5EF4-FFF2-40B4-BE49-F238E27FC236}">
                <a16:creationId xmlns:a16="http://schemas.microsoft.com/office/drawing/2014/main" id="{31AB2D76-38DA-4DD3-8F98-F84EFEEB8490}"/>
              </a:ext>
            </a:extLst>
          </p:cNvPr>
          <p:cNvSpPr txBox="1"/>
          <p:nvPr/>
        </p:nvSpPr>
        <p:spPr>
          <a:xfrm>
            <a:off x="314686" y="1051866"/>
            <a:ext cx="11623766" cy="400110"/>
          </a:xfrm>
          <a:prstGeom prst="rect">
            <a:avLst/>
          </a:prstGeom>
          <a:noFill/>
        </p:spPr>
        <p:txBody>
          <a:bodyPr wrap="square" rtlCol="0">
            <a:spAutoFit/>
          </a:bodyPr>
          <a:lstStyle/>
          <a:p>
            <a:pPr algn="ctr"/>
            <a:r>
              <a:rPr lang="it-IT" sz="2000" b="1" dirty="0">
                <a:latin typeface="Book Antiqua" panose="02040602050305030304" pitchFamily="18" charset="0"/>
              </a:rPr>
              <a:t>Cosa occorre fare per </a:t>
            </a:r>
            <a:r>
              <a:rPr lang="it-IT" sz="2000" b="1" dirty="0" smtClean="0">
                <a:latin typeface="Book Antiqua" panose="02040602050305030304" pitchFamily="18" charset="0"/>
              </a:rPr>
              <a:t>costituirsi o diventare società </a:t>
            </a:r>
            <a:r>
              <a:rPr lang="it-IT" sz="2000" b="1" dirty="0">
                <a:latin typeface="Book Antiqua" panose="02040602050305030304" pitchFamily="18" charset="0"/>
              </a:rPr>
              <a:t>benefit?</a:t>
            </a:r>
          </a:p>
        </p:txBody>
      </p:sp>
    </p:spTree>
    <p:extLst>
      <p:ext uri="{BB962C8B-B14F-4D97-AF65-F5344CB8AC3E}">
        <p14:creationId xmlns:p14="http://schemas.microsoft.com/office/powerpoint/2010/main" val="1031070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566852" y="6417201"/>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7" name="Segnaposto testo 3">
            <a:extLst>
              <a:ext uri="{FF2B5EF4-FFF2-40B4-BE49-F238E27FC236}">
                <a16:creationId xmlns:a16="http://schemas.microsoft.com/office/drawing/2014/main" id="{736A8DA7-68A1-4033-BA73-A6DCE5C411DB}"/>
              </a:ext>
            </a:extLst>
          </p:cNvPr>
          <p:cNvSpPr txBox="1">
            <a:spLocks/>
          </p:cNvSpPr>
          <p:nvPr/>
        </p:nvSpPr>
        <p:spPr>
          <a:xfrm>
            <a:off x="298173" y="1610223"/>
            <a:ext cx="11559209" cy="5509200"/>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it-IT" sz="2000" dirty="0"/>
              <a:t>La relazione </a:t>
            </a:r>
            <a:r>
              <a:rPr lang="it-IT" sz="2000" dirty="0" smtClean="0"/>
              <a:t>annuale, </a:t>
            </a:r>
            <a:r>
              <a:rPr lang="it-IT" sz="2000" dirty="0"/>
              <a:t>di cui </a:t>
            </a:r>
            <a:r>
              <a:rPr lang="it-IT" sz="2000" dirty="0">
                <a:solidFill>
                  <a:srgbClr val="FF0000"/>
                </a:solidFill>
              </a:rPr>
              <a:t>non è </a:t>
            </a:r>
            <a:r>
              <a:rPr lang="it-IT" sz="2000" dirty="0" smtClean="0">
                <a:solidFill>
                  <a:srgbClr val="FF0000"/>
                </a:solidFill>
              </a:rPr>
              <a:t>stabilita dalla </a:t>
            </a:r>
            <a:r>
              <a:rPr lang="it-IT" sz="2000" dirty="0">
                <a:solidFill>
                  <a:srgbClr val="FF0000"/>
                </a:solidFill>
              </a:rPr>
              <a:t>legge </a:t>
            </a:r>
            <a:r>
              <a:rPr lang="it-IT" sz="2000" dirty="0" smtClean="0">
                <a:solidFill>
                  <a:srgbClr val="FF0000"/>
                </a:solidFill>
              </a:rPr>
              <a:t>una struttura fissa (al pari dei bilanci societari)</a:t>
            </a:r>
            <a:r>
              <a:rPr lang="it-IT" sz="2000" dirty="0" smtClean="0"/>
              <a:t>, </a:t>
            </a:r>
            <a:r>
              <a:rPr lang="it-IT" sz="2000" dirty="0"/>
              <a:t>ma solo le aree tematiche da trattare, deve essere redatta secondo uno </a:t>
            </a:r>
            <a:r>
              <a:rPr lang="it-IT" sz="2000" b="1" i="1" dirty="0"/>
              <a:t>standard</a:t>
            </a:r>
            <a:r>
              <a:rPr lang="it-IT" sz="2000" b="1" dirty="0"/>
              <a:t> esauriente, articolato, sviluppato da un ente terzo indipendente, capace e che usa un approccio scientifico e multidisciplinare</a:t>
            </a:r>
            <a:r>
              <a:rPr lang="it-IT" sz="2000" dirty="0"/>
              <a:t>.</a:t>
            </a:r>
          </a:p>
          <a:p>
            <a:pPr marL="0" indent="0" algn="just">
              <a:buNone/>
            </a:pPr>
            <a:r>
              <a:rPr lang="it-IT" sz="2000" dirty="0"/>
              <a:t>Dell’ente debbono essere disponibili le informazioni dei suoi finanziatori e degli organi di governo.</a:t>
            </a:r>
          </a:p>
          <a:p>
            <a:pPr algn="just">
              <a:buNone/>
            </a:pPr>
            <a:r>
              <a:rPr lang="it-IT" sz="2000" dirty="0" smtClean="0"/>
              <a:t>La relazione annuale deve dare conto del perseguimento del beneficio comune, e deve includere : </a:t>
            </a:r>
          </a:p>
          <a:p>
            <a:pPr marL="457200" indent="-457200" algn="just">
              <a:buAutoNum type="alphaLcParenR"/>
            </a:pPr>
            <a:r>
              <a:rPr lang="it-IT" sz="2000" dirty="0" smtClean="0"/>
              <a:t>la descrizione degli obiettivi specifici,  delle  modalità  e delle azioni attuati dagli amministratori per il perseguimento  delle finalità di beneficio comune e delle eventuali circostanze che lo hanno impedito o rallentato; </a:t>
            </a:r>
          </a:p>
          <a:p>
            <a:pPr marL="457200" indent="-457200" algn="just">
              <a:buAutoNum type="alphaLcParenR"/>
            </a:pPr>
            <a:r>
              <a:rPr lang="it-IT" sz="2000" dirty="0" smtClean="0"/>
              <a:t>la </a:t>
            </a:r>
            <a:r>
              <a:rPr lang="it-IT" sz="2000" dirty="0" smtClean="0">
                <a:solidFill>
                  <a:srgbClr val="FF0000"/>
                </a:solidFill>
              </a:rPr>
              <a:t>valutazione dell’impatto generato </a:t>
            </a:r>
            <a:r>
              <a:rPr lang="it-IT" sz="2000" dirty="0" smtClean="0"/>
              <a:t>utilizzando  lo  </a:t>
            </a:r>
            <a:r>
              <a:rPr lang="it-IT" sz="2000" i="1" dirty="0" smtClean="0"/>
              <a:t>standard</a:t>
            </a:r>
            <a:r>
              <a:rPr lang="it-IT" sz="2000" dirty="0" smtClean="0"/>
              <a:t> di valutazione esterno sulle aree di valutazione richiese dalla legge;</a:t>
            </a:r>
          </a:p>
          <a:p>
            <a:pPr marL="457200" indent="-457200" algn="just">
              <a:buAutoNum type="alphaLcParenR"/>
            </a:pPr>
            <a:r>
              <a:rPr lang="it-IT" sz="2000" dirty="0" smtClean="0"/>
              <a:t>una sezione dedicata alla descrizione dei nuovi obiettivi che la società intende perseguire nell’esercizio successivo. </a:t>
            </a:r>
          </a:p>
          <a:p>
            <a:pPr algn="just"/>
            <a:endParaRPr lang="it-IT" sz="2000" dirty="0"/>
          </a:p>
        </p:txBody>
      </p:sp>
      <p:sp>
        <p:nvSpPr>
          <p:cNvPr id="8" name="CasellaDiTesto 7">
            <a:extLst>
              <a:ext uri="{FF2B5EF4-FFF2-40B4-BE49-F238E27FC236}">
                <a16:creationId xmlns:a16="http://schemas.microsoft.com/office/drawing/2014/main" id="{65A6D7A6-AC28-476F-8387-68ACE0B7C19A}"/>
              </a:ext>
            </a:extLst>
          </p:cNvPr>
          <p:cNvSpPr txBox="1"/>
          <p:nvPr/>
        </p:nvSpPr>
        <p:spPr>
          <a:xfrm>
            <a:off x="314686" y="1051866"/>
            <a:ext cx="11623766" cy="400110"/>
          </a:xfrm>
          <a:prstGeom prst="rect">
            <a:avLst/>
          </a:prstGeom>
          <a:noFill/>
        </p:spPr>
        <p:txBody>
          <a:bodyPr wrap="square" rtlCol="0">
            <a:spAutoFit/>
          </a:bodyPr>
          <a:lstStyle/>
          <a:p>
            <a:pPr algn="ctr"/>
            <a:r>
              <a:rPr lang="it-IT" sz="2000" b="1" dirty="0">
                <a:latin typeface="Book Antiqua" panose="02040602050305030304" pitchFamily="18" charset="0"/>
              </a:rPr>
              <a:t>La relazione annuale</a:t>
            </a:r>
          </a:p>
        </p:txBody>
      </p:sp>
    </p:spTree>
    <p:extLst>
      <p:ext uri="{BB962C8B-B14F-4D97-AF65-F5344CB8AC3E}">
        <p14:creationId xmlns:p14="http://schemas.microsoft.com/office/powerpoint/2010/main" val="1031070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8" name="Segnaposto testo 3">
            <a:extLst>
              <a:ext uri="{FF2B5EF4-FFF2-40B4-BE49-F238E27FC236}">
                <a16:creationId xmlns:a16="http://schemas.microsoft.com/office/drawing/2014/main" id="{A3A031B7-7615-47C5-9237-73640593847A}"/>
              </a:ext>
            </a:extLst>
          </p:cNvPr>
          <p:cNvSpPr txBox="1">
            <a:spLocks/>
          </p:cNvSpPr>
          <p:nvPr/>
        </p:nvSpPr>
        <p:spPr>
          <a:xfrm>
            <a:off x="609600" y="2253258"/>
            <a:ext cx="10972800" cy="3385542"/>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it-IT" sz="2000" dirty="0" smtClean="0">
                <a:latin typeface="Book Antiqua" pitchFamily="18" charset="0"/>
              </a:rPr>
              <a:t>La valutazione dell’impatto deve comprendere le  seguenti  aree  di analisi:   </a:t>
            </a:r>
          </a:p>
          <a:p>
            <a:pPr marL="457200" indent="-457200" algn="just">
              <a:buAutoNum type="arabicPeriod"/>
            </a:pPr>
            <a:r>
              <a:rPr lang="it-IT" sz="2000" dirty="0" smtClean="0">
                <a:latin typeface="Book Antiqua" pitchFamily="18" charset="0"/>
              </a:rPr>
              <a:t>Governo d’impresa, per valutare  il  grado  di  trasparenza  e responsabilità della società nel perseguimento delle  finalità di beneficio  comune,  con  particolare  attenzione  allo  scopo   della società, al livello di coinvolgimento dei portatori  d’interesse,  e al grado di trasparenza delle politiche  e  delle  pratiche  adottate dalla società ;  </a:t>
            </a:r>
          </a:p>
          <a:p>
            <a:pPr marL="457200" indent="-457200" algn="just">
              <a:buAutoNum type="arabicPeriod"/>
            </a:pPr>
            <a:r>
              <a:rPr lang="it-IT" sz="2000" dirty="0" smtClean="0">
                <a:latin typeface="Book Antiqua" pitchFamily="18" charset="0"/>
              </a:rPr>
              <a:t>Lavoratori, per valutare le relazioni con  i  dipendenti  e  i collaboratori in termini di  retribuzioni  e  benefit,  formazione  e opportunità di crescita personale, qualità dell'ambiente di lavoro, comunicazione interna,  flessibilità e sicurezza del lavoro; </a:t>
            </a:r>
            <a:endParaRPr lang="it-IT" sz="2000" b="1" dirty="0">
              <a:latin typeface="Book Antiqua" pitchFamily="18" charset="0"/>
            </a:endParaRPr>
          </a:p>
          <a:p>
            <a:pPr marL="0" indent="0" algn="just">
              <a:buNone/>
            </a:pPr>
            <a:r>
              <a:rPr lang="it-IT" sz="2000" dirty="0" smtClean="0"/>
              <a:t> </a:t>
            </a:r>
            <a:endParaRPr lang="it-IT" sz="2000" dirty="0"/>
          </a:p>
        </p:txBody>
      </p:sp>
      <p:sp>
        <p:nvSpPr>
          <p:cNvPr id="7" name="CasellaDiTesto 6"/>
          <p:cNvSpPr txBox="1"/>
          <p:nvPr/>
        </p:nvSpPr>
        <p:spPr>
          <a:xfrm>
            <a:off x="2445026" y="1351722"/>
            <a:ext cx="7046844" cy="400110"/>
          </a:xfrm>
          <a:prstGeom prst="rect">
            <a:avLst/>
          </a:prstGeom>
          <a:noFill/>
        </p:spPr>
        <p:txBody>
          <a:bodyPr wrap="square" rtlCol="0">
            <a:spAutoFit/>
          </a:bodyPr>
          <a:lstStyle/>
          <a:p>
            <a:pPr algn="ctr"/>
            <a:r>
              <a:rPr lang="en-US" sz="2000" b="1" dirty="0" smtClean="0">
                <a:latin typeface="Book Antiqua" pitchFamily="18" charset="0"/>
              </a:rPr>
              <a:t>Aree di valutazione considerate nella relazione annuale</a:t>
            </a:r>
            <a:endParaRPr lang="it-IT" sz="2000" b="1" dirty="0">
              <a:latin typeface="Book Antiqua" pitchFamily="18" charset="0"/>
            </a:endParaRPr>
          </a:p>
        </p:txBody>
      </p:sp>
    </p:spTree>
    <p:extLst>
      <p:ext uri="{BB962C8B-B14F-4D97-AF65-F5344CB8AC3E}">
        <p14:creationId xmlns:p14="http://schemas.microsoft.com/office/powerpoint/2010/main" val="10310704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it-IT" sz="1200" b="1"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1" i="0" u="none" strike="noStrike" kern="1200" cap="none" spc="0" normalizeH="0" baseline="0" noProof="0" dirty="0">
              <a:ln>
                <a:noFill/>
              </a:ln>
              <a:solidFill>
                <a:srgbClr val="595959"/>
              </a:solidFill>
              <a:effectLst/>
              <a:uLnTx/>
              <a:uFillTx/>
              <a:latin typeface="Book Antiqua"/>
              <a:ea typeface="+mn-ea"/>
              <a:cs typeface="+mn-cs"/>
            </a:endParaRPr>
          </a:p>
        </p:txBody>
      </p:sp>
      <p:cxnSp>
        <p:nvCxnSpPr>
          <p:cNvPr id="5" name="Connettore diritto 4"/>
          <p:cNvCxnSpPr/>
          <p:nvPr/>
        </p:nvCxnSpPr>
        <p:spPr>
          <a:xfrm flipV="1">
            <a:off x="314686" y="858129"/>
            <a:ext cx="11623766" cy="131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logo nuovo t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5" y="90155"/>
            <a:ext cx="2602264" cy="609391"/>
          </a:xfrm>
          <a:prstGeom prst="rect">
            <a:avLst/>
          </a:prstGeom>
        </p:spPr>
      </p:pic>
      <p:sp>
        <p:nvSpPr>
          <p:cNvPr id="8" name="Segnaposto testo 3">
            <a:extLst>
              <a:ext uri="{FF2B5EF4-FFF2-40B4-BE49-F238E27FC236}">
                <a16:creationId xmlns:a16="http://schemas.microsoft.com/office/drawing/2014/main" id="{A3A031B7-7615-47C5-9237-73640593847A}"/>
              </a:ext>
            </a:extLst>
          </p:cNvPr>
          <p:cNvSpPr txBox="1">
            <a:spLocks/>
          </p:cNvSpPr>
          <p:nvPr/>
        </p:nvSpPr>
        <p:spPr>
          <a:xfrm>
            <a:off x="609600" y="2362587"/>
            <a:ext cx="10972800" cy="3385542"/>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it-IT" sz="2000" dirty="0" smtClean="0">
                <a:latin typeface="Book Antiqua" pitchFamily="18" charset="0"/>
              </a:rPr>
              <a:t>3. Altri portatori d’interesse, per valutare le  relazioni  della società con i propri fornitori, con il  territorio  e  le  comunità locali in cui opera, le azioni  di  volontariato,  le  donazioni,  le attività culturali  e  sociali,  e  ogni  azione  di  supporto  allo sviluppo locale e della propria catena di fornitura;     </a:t>
            </a:r>
          </a:p>
          <a:p>
            <a:pPr marL="0" indent="0" algn="just">
              <a:buNone/>
            </a:pPr>
            <a:r>
              <a:rPr lang="it-IT" sz="2000" dirty="0" smtClean="0">
                <a:latin typeface="Book Antiqua" pitchFamily="18" charset="0"/>
              </a:rPr>
              <a:t>4. Ambiente, per valutare gli impatti  della società,  con  una prospettiva di ciclo di vita dei prodotti e dei servizi,  in  termini di utilizzo di risorse, energia, materie prime, processi  produttivi,processi logistici e di distribuzione, uso e consumo e fine vita.</a:t>
            </a:r>
            <a:endParaRPr lang="it-IT" sz="2000" dirty="0">
              <a:latin typeface="Book Antiqua" pitchFamily="18" charset="0"/>
            </a:endParaRPr>
          </a:p>
        </p:txBody>
      </p:sp>
      <p:sp>
        <p:nvSpPr>
          <p:cNvPr id="7" name="CasellaDiTesto 6"/>
          <p:cNvSpPr txBox="1"/>
          <p:nvPr/>
        </p:nvSpPr>
        <p:spPr>
          <a:xfrm>
            <a:off x="1958009" y="1361661"/>
            <a:ext cx="7971182" cy="400110"/>
          </a:xfrm>
          <a:prstGeom prst="rect">
            <a:avLst/>
          </a:prstGeom>
          <a:noFill/>
        </p:spPr>
        <p:txBody>
          <a:bodyPr wrap="square" rtlCol="0">
            <a:spAutoFit/>
          </a:bodyPr>
          <a:lstStyle/>
          <a:p>
            <a:pPr algn="ctr"/>
            <a:r>
              <a:rPr lang="en-US" sz="2000" b="1" dirty="0" smtClean="0">
                <a:latin typeface="Book Antiqua" pitchFamily="18" charset="0"/>
              </a:rPr>
              <a:t>(segue) </a:t>
            </a:r>
            <a:r>
              <a:rPr lang="en-US" sz="2000" b="1" dirty="0" err="1" smtClean="0">
                <a:latin typeface="Book Antiqua" pitchFamily="18" charset="0"/>
              </a:rPr>
              <a:t>aree</a:t>
            </a:r>
            <a:r>
              <a:rPr lang="en-US" sz="2000" b="1" dirty="0" smtClean="0">
                <a:latin typeface="Book Antiqua" pitchFamily="18" charset="0"/>
              </a:rPr>
              <a:t> di valutazione da parte </a:t>
            </a:r>
            <a:r>
              <a:rPr lang="en-US" sz="2000" b="1" dirty="0" err="1" smtClean="0">
                <a:latin typeface="Book Antiqua" pitchFamily="18" charset="0"/>
              </a:rPr>
              <a:t>della</a:t>
            </a:r>
            <a:r>
              <a:rPr lang="en-US" sz="2000" b="1" dirty="0" smtClean="0">
                <a:latin typeface="Book Antiqua" pitchFamily="18" charset="0"/>
              </a:rPr>
              <a:t> relazione annuale</a:t>
            </a:r>
            <a:endParaRPr lang="it-IT" sz="2000" b="1" dirty="0">
              <a:latin typeface="Book Antiqua" pitchFamily="18" charset="0"/>
            </a:endParaRPr>
          </a:p>
        </p:txBody>
      </p:sp>
    </p:spTree>
    <p:extLst>
      <p:ext uri="{BB962C8B-B14F-4D97-AF65-F5344CB8AC3E}">
        <p14:creationId xmlns:p14="http://schemas.microsoft.com/office/powerpoint/2010/main" val="103107044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2c334635abdebcbb459fef4ad5bf3c8d060737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IS 1 ">
  <a:themeElements>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IS 1 " id="{EA16C6A9-39AC-4A45-A538-6A26C42EE714}" vid="{212268BD-57AC-4523-B9E0-1D7C8095CF3E}"/>
    </a:ext>
  </a:extLst>
</a:theme>
</file>

<file path=ppt/theme/theme2.xml><?xml version="1.0" encoding="utf-8"?>
<a:theme xmlns:a="http://schemas.openxmlformats.org/drawingml/2006/main" name="Parallasse">
  <a:themeElements>
    <a:clrScheme name="maris">
      <a:dk1>
        <a:srgbClr val="3F3F3F"/>
      </a:dk1>
      <a:lt1>
        <a:sysClr val="window" lastClr="FFFFFF"/>
      </a:lt1>
      <a:dk2>
        <a:srgbClr val="7F7F7F"/>
      </a:dk2>
      <a:lt2>
        <a:srgbClr val="BFBFBF"/>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fontScheme name="Parallass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ss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1_MARIS 1 ">
  <a:themeElements>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IS 1 " id="{EA16C6A9-39AC-4A45-A538-6A26C42EE714}" vid="{212268BD-57AC-4523-B9E0-1D7C8095CF3E}"/>
    </a:ext>
  </a:extLst>
</a:theme>
</file>

<file path=ppt/theme/theme4.xml><?xml version="1.0" encoding="utf-8"?>
<a:theme xmlns:a="http://schemas.openxmlformats.org/drawingml/2006/main" name="MARIS 2">
  <a:themeElements>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IS 2" id="{BB7DCD39-2AC2-4D10-A287-0EA26378BFC5}" vid="{CD5E9F7D-D554-4CE8-B065-E6C2CE15A723}"/>
    </a:ext>
  </a:extLst>
</a:theme>
</file>

<file path=ppt/theme/theme5.xml><?xml version="1.0" encoding="utf-8"?>
<a:theme xmlns:a="http://schemas.openxmlformats.org/drawingml/2006/main" name="HDOfficeLightV0">
  <a:themeElements>
    <a:clrScheme name="maris">
      <a:dk1>
        <a:srgbClr val="3F3F3F"/>
      </a:dk1>
      <a:lt1>
        <a:sysClr val="window" lastClr="FFFFFF"/>
      </a:lt1>
      <a:dk2>
        <a:srgbClr val="7F7F7F"/>
      </a:dk2>
      <a:lt2>
        <a:srgbClr val="BFBFBF"/>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Tema di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themeOverride>
</file>

<file path=ppt/theme/themeOverride2.xml><?xml version="1.0" encoding="utf-8"?>
<a:themeOverride xmlns:a="http://schemas.openxmlformats.org/drawingml/2006/main">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themeOverride>
</file>

<file path=ppt/theme/themeOverride3.xml><?xml version="1.0" encoding="utf-8"?>
<a:themeOverride xmlns:a="http://schemas.openxmlformats.org/drawingml/2006/main">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themeOverride>
</file>

<file path=ppt/theme/themeOverride4.xml><?xml version="1.0" encoding="utf-8"?>
<a:themeOverride xmlns:a="http://schemas.openxmlformats.org/drawingml/2006/main">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themeOverride>
</file>

<file path=ppt/theme/themeOverride5.xml><?xml version="1.0" encoding="utf-8"?>
<a:themeOverride xmlns:a="http://schemas.openxmlformats.org/drawingml/2006/main">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themeOverride>
</file>

<file path=ppt/theme/themeOverride6.xml><?xml version="1.0" encoding="utf-8"?>
<a:themeOverride xmlns:a="http://schemas.openxmlformats.org/drawingml/2006/main">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themeOverride>
</file>

<file path=ppt/theme/themeOverride7.xml><?xml version="1.0" encoding="utf-8"?>
<a:themeOverride xmlns:a="http://schemas.openxmlformats.org/drawingml/2006/main">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themeOverride>
</file>

<file path=ppt/theme/themeOverride8.xml><?xml version="1.0" encoding="utf-8"?>
<a:themeOverride xmlns:a="http://schemas.openxmlformats.org/drawingml/2006/main">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themeOverride>
</file>

<file path=ppt/theme/themeOverride9.xml><?xml version="1.0" encoding="utf-8"?>
<a:themeOverride xmlns:a="http://schemas.openxmlformats.org/drawingml/2006/main">
  <a:clrScheme name="maris">
    <a:dk1>
      <a:srgbClr val="595959"/>
    </a:dk1>
    <a:lt1>
      <a:sysClr val="window" lastClr="FFFFFF"/>
    </a:lt1>
    <a:dk2>
      <a:srgbClr val="7F7F7F"/>
    </a:dk2>
    <a:lt2>
      <a:srgbClr val="D8D9DC"/>
    </a:lt2>
    <a:accent1>
      <a:srgbClr val="E5224E"/>
    </a:accent1>
    <a:accent2>
      <a:srgbClr val="E16582"/>
    </a:accent2>
    <a:accent3>
      <a:srgbClr val="92D050"/>
    </a:accent3>
    <a:accent4>
      <a:srgbClr val="FFC000"/>
    </a:accent4>
    <a:accent5>
      <a:srgbClr val="00B0F0"/>
    </a:accent5>
    <a:accent6>
      <a:srgbClr val="002060"/>
    </a:accent6>
    <a:hlink>
      <a:srgbClr val="0070C0"/>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MARIS 1 </Template>
  <TotalTime>2916</TotalTime>
  <Words>3451</Words>
  <Application>Microsoft Office PowerPoint</Application>
  <PresentationFormat>Widescreen</PresentationFormat>
  <Paragraphs>176</Paragraphs>
  <Slides>37</Slides>
  <Notes>2</Notes>
  <HiddenSlides>0</HiddenSlides>
  <MMClips>0</MMClips>
  <ScaleCrop>false</ScaleCrop>
  <HeadingPairs>
    <vt:vector size="6" baseType="variant">
      <vt:variant>
        <vt:lpstr>Caratteri utilizzati</vt:lpstr>
      </vt:variant>
      <vt:variant>
        <vt:i4>8</vt:i4>
      </vt:variant>
      <vt:variant>
        <vt:lpstr>Tema</vt:lpstr>
      </vt:variant>
      <vt:variant>
        <vt:i4>5</vt:i4>
      </vt:variant>
      <vt:variant>
        <vt:lpstr>Titoli diapositive</vt:lpstr>
      </vt:variant>
      <vt:variant>
        <vt:i4>37</vt:i4>
      </vt:variant>
    </vt:vector>
  </HeadingPairs>
  <TitlesOfParts>
    <vt:vector size="50" baseType="lpstr">
      <vt:lpstr>Arial</vt:lpstr>
      <vt:lpstr>Book Antiqua</vt:lpstr>
      <vt:lpstr>Brush Script MT</vt:lpstr>
      <vt:lpstr>Calibri</vt:lpstr>
      <vt:lpstr>Calibri Light</vt:lpstr>
      <vt:lpstr>Corbel</vt:lpstr>
      <vt:lpstr>Wingdings</vt:lpstr>
      <vt:lpstr>Wingdings 2</vt:lpstr>
      <vt:lpstr>MARIS 1 </vt:lpstr>
      <vt:lpstr>Parallasse</vt:lpstr>
      <vt:lpstr>1_MARIS 1 </vt:lpstr>
      <vt:lpstr>MARIS 2</vt:lpstr>
      <vt:lpstr>HDOfficeLightV0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I  28 Marzo 2018</dc:title>
  <dc:creator>luana labara</dc:creator>
  <cp:lastModifiedBy>fabiola</cp:lastModifiedBy>
  <cp:revision>201</cp:revision>
  <dcterms:created xsi:type="dcterms:W3CDTF">2018-01-22T14:43:37Z</dcterms:created>
  <dcterms:modified xsi:type="dcterms:W3CDTF">2021-07-07T10:45:10Z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