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jpeg" ContentType="image/jpeg"/>
  <Default Extension="mp4" ContentType="video/mp4"/>
  <Default Extension="png" ContentType="image/pn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2" r:id="rId10"/>
    <p:sldId id="266" r:id="rId11"/>
    <p:sldId id="267" r:id="rId12"/>
    <p:sldId id="269" r:id="rId13"/>
    <p:sldId id="272" r:id="rId14"/>
    <p:sldId id="274" r:id="rId15"/>
    <p:sldId id="275" r:id="rId16"/>
    <p:sldId id="276" r:id="rId17"/>
    <p:sldId id="277" r:id="rId18"/>
    <p:sldId id="278" r:id="rId19"/>
    <p:sldId id="279" r:id="rId20"/>
    <p:sldId id="282" r:id="rId21"/>
    <p:sldId id="283" r:id="rId22"/>
    <p:sldId id="273"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0" d="100"/>
          <a:sy n="110" d="100"/>
        </p:scale>
        <p:origin x="438" y="108"/>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6" Type="http://schemas.openxmlformats.org/officeDocument/2006/relationships/theme" Target="theme/theme1.xml" />
  <Relationship Id="rId25" Type="http://schemas.openxmlformats.org/officeDocument/2006/relationships/viewProps" Target="viewProps.xml" />
  <Relationship Id="rId1" Type="http://schemas.openxmlformats.org/officeDocument/2006/relationships/slideMaster" Target="slideMasters/slideMaster1.xml" />
  <Relationship Id="rId24" Type="http://schemas.openxmlformats.org/officeDocument/2006/relationships/presProps" Target="presProps.xml" />
  <Relationship Id="rId27" Type="http://schemas.openxmlformats.org/officeDocument/2006/relationships/tableStyles" Target="tableStyles.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B0030C5-94E8-43F3-8EE0-6C596C6019FE}"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75934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0030C5-94E8-43F3-8EE0-6C596C6019FE}"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29437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0030C5-94E8-43F3-8EE0-6C596C6019FE}"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60097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0030C5-94E8-43F3-8EE0-6C596C6019FE}"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296618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B0030C5-94E8-43F3-8EE0-6C596C6019FE}"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248760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B0030C5-94E8-43F3-8EE0-6C596C6019FE}"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210230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B0030C5-94E8-43F3-8EE0-6C596C6019FE}" type="datetimeFigureOut">
              <a:rPr lang="it-IT" smtClean="0"/>
              <a:t>05/07/2021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380264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B0030C5-94E8-43F3-8EE0-6C596C6019FE}" type="datetimeFigureOut">
              <a:rPr lang="it-IT" smtClean="0"/>
              <a:t>05/07/2021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165253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0030C5-94E8-43F3-8EE0-6C596C6019FE}" type="datetimeFigureOut">
              <a:rPr lang="it-IT" smtClean="0"/>
              <a:t>05/07/2021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15479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B0030C5-94E8-43F3-8EE0-6C596C6019FE}"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355723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B0030C5-94E8-43F3-8EE0-6C596C6019FE}"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A5178-34B1-486E-9AFD-670E66D8B017}" type="slidenum">
              <a:rPr lang="it-IT" smtClean="0"/>
              <a:t>‹#›</a:t>
            </a:fld>
            <a:endParaRPr lang="it-IT"/>
          </a:p>
        </p:txBody>
      </p:sp>
    </p:spTree>
    <p:extLst>
      <p:ext uri="{BB962C8B-B14F-4D97-AF65-F5344CB8AC3E}">
        <p14:creationId xmlns:p14="http://schemas.microsoft.com/office/powerpoint/2010/main" val="420346310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30C5-94E8-43F3-8EE0-6C596C6019FE}" type="datetimeFigureOut">
              <a:rPr lang="it-IT" smtClean="0"/>
              <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A5178-34B1-486E-9AFD-670E66D8B017}" type="slidenum">
              <a:rPr lang="it-IT" smtClean="0"/>
              <a:t>‹#›</a:t>
            </a:fld>
            <a:endParaRPr lang="it-IT"/>
          </a:p>
        </p:txBody>
      </p:sp>
    </p:spTree>
    <p:extLst>
      <p:ext uri="{BB962C8B-B14F-4D97-AF65-F5344CB8AC3E}">
        <p14:creationId xmlns:p14="http://schemas.microsoft.com/office/powerpoint/2010/main" val="339786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slideLayout" Target="../slideLayouts/slideLayout7.xml" />
  <Relationship Id="rId2" Type="http://schemas.openxmlformats.org/officeDocument/2006/relationships/video" Target="../media/media1.mp4" />
  <Relationship Id="rId1" Type="http://schemas.microsoft.com/office/2007/relationships/media" Target="../media/media1.mp4" />
  <Relationship Id="rId5" Type="http://schemas.openxmlformats.org/officeDocument/2006/relationships/image" Target="../media/image6.png" />
  <Relationship Id="rId4" Type="http://schemas.openxmlformats.org/officeDocument/2006/relationships/image" Target="../media/image1.png" />
</Relationships>
</file>

<file path=ppt/slides/_rels/slide1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1.png" />
  <Relationship Id="rId1" Type="http://schemas.openxmlformats.org/officeDocument/2006/relationships/slideLayout" Target="../slideLayouts/slideLayout7.xml" />
  <Relationship Id="rId5" Type="http://schemas.openxmlformats.org/officeDocument/2006/relationships/image" Target="../media/image2.png" />
  <Relationship Id="rId4" Type="http://schemas.openxmlformats.org/officeDocument/2006/relationships/image" Target="../media/image8.jpeg"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image" Target="../media/image1.png" />
  <Relationship Id="rId1" Type="http://schemas.openxmlformats.org/officeDocument/2006/relationships/slideLayout" Target="../slideLayouts/slideLayout7.xml" />
  <Relationship Id="rId5" Type="http://schemas.openxmlformats.org/officeDocument/2006/relationships/image" Target="../media/image2.png" />
  <Relationship Id="rId4" Type="http://schemas.openxmlformats.org/officeDocument/2006/relationships/image" Target="../media/image10.jpe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image" Target="../media/image1.png" />
  <Relationship Id="rId1" Type="http://schemas.openxmlformats.org/officeDocument/2006/relationships/slideLayout" Target="../slideLayouts/slideLayout7.xml" />
  <Relationship Id="rId4" Type="http://schemas.openxmlformats.org/officeDocument/2006/relationships/image" Target="../media/image2.pn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1.png" />
  <Relationship Id="rId1" Type="http://schemas.openxmlformats.org/officeDocument/2006/relationships/slideLayout" Target="../slideLayouts/slideLayout7.xml" />
  <Relationship Id="rId4" Type="http://schemas.openxmlformats.org/officeDocument/2006/relationships/image" Target="../media/image2.png"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image" Target="../media/image1.png" />
  <Relationship Id="rId1" Type="http://schemas.openxmlformats.org/officeDocument/2006/relationships/slideLayout" Target="../slideLayouts/slideLayout7.xml" />
  <Relationship Id="rId5" Type="http://schemas.openxmlformats.org/officeDocument/2006/relationships/image" Target="../media/image2.png" />
  <Relationship Id="rId4" Type="http://schemas.openxmlformats.org/officeDocument/2006/relationships/image" Target="../media/image12.png"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image" Target="../media/image1.png" />
  <Relationship Id="rId1" Type="http://schemas.openxmlformats.org/officeDocument/2006/relationships/slideLayout" Target="../slideLayouts/slideLayout7.xml" />
  <Relationship Id="rId4" Type="http://schemas.openxmlformats.org/officeDocument/2006/relationships/image" Target="../media/image4.jpeg"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Titolo 1"/>
          <p:cNvSpPr txBox="1">
            <a:spLocks/>
          </p:cNvSpPr>
          <p:nvPr/>
        </p:nvSpPr>
        <p:spPr>
          <a:xfrm>
            <a:off x="2526466" y="1858228"/>
            <a:ext cx="6648994" cy="3380802"/>
          </a:xfrm>
          <a:prstGeom prst="rect">
            <a:avLst/>
          </a:prstGeom>
        </p:spPr>
        <p:txBody>
          <a:bodyPr rtlCol="0">
            <a:normAutofit/>
          </a:bodyPr>
          <a:lstStyle/>
          <a:p>
            <a:pPr lvl="0" algn="ctr">
              <a:lnSpc>
                <a:spcPct val="90000"/>
              </a:lnSpc>
              <a:spcBef>
                <a:spcPct val="0"/>
              </a:spcBef>
              <a:defRPr/>
            </a:pPr>
            <a:r>
              <a:rPr kumimoji="0" lang="it-IT" sz="3600" b="0" i="0" u="none" strike="noStrike" kern="1200" cap="none" spc="0" normalizeH="0" baseline="0" noProof="0" dirty="0">
                <a:ln>
                  <a:noFill/>
                </a:ln>
                <a:solidFill>
                  <a:srgbClr val="FF0000"/>
                </a:solidFill>
                <a:effectLst/>
                <a:uLnTx/>
                <a:uFillTx/>
                <a:latin typeface="+mj-lt"/>
                <a:ea typeface="+mj-ea"/>
                <a:cs typeface="+mj-cs"/>
              </a:rPr>
              <a:t> </a:t>
            </a:r>
            <a:br>
              <a:rPr kumimoji="0" lang="it-IT" sz="3600" b="0" i="0" u="none" strike="noStrike" kern="1200" cap="none" spc="0" normalizeH="0" baseline="0" noProof="0" dirty="0">
                <a:ln>
                  <a:noFill/>
                </a:ln>
                <a:solidFill>
                  <a:srgbClr val="FF0000"/>
                </a:solidFill>
                <a:effectLst/>
                <a:uLnTx/>
                <a:uFillTx/>
                <a:latin typeface="+mj-lt"/>
                <a:ea typeface="+mj-ea"/>
                <a:cs typeface="+mj-cs"/>
              </a:rPr>
            </a:br>
            <a:r>
              <a:rPr kumimoji="0" lang="it-IT" sz="3100" b="0" i="0" u="none" strike="noStrike" kern="1200" cap="none" spc="0" normalizeH="0" baseline="0" noProof="0" dirty="0">
                <a:ln>
                  <a:noFill/>
                </a:ln>
                <a:effectLst/>
                <a:uLnTx/>
                <a:uFillTx/>
                <a:latin typeface="+mj-lt"/>
                <a:ea typeface="+mj-ea"/>
                <a:cs typeface="+mj-cs"/>
              </a:rPr>
              <a:t>“</a:t>
            </a:r>
            <a:r>
              <a:rPr lang="it-IT" sz="4000" dirty="0" err="1"/>
              <a:t>Greenwashing</a:t>
            </a:r>
            <a:r>
              <a:rPr lang="it-IT" sz="4000" dirty="0"/>
              <a:t>: casistica nazionale e internazionale</a:t>
            </a:r>
            <a:r>
              <a:rPr kumimoji="0" lang="it-IT" sz="3100" b="0" i="0" u="none" strike="noStrike" kern="1200" cap="none" spc="0" normalizeH="0" baseline="0" noProof="0" dirty="0">
                <a:ln>
                  <a:noFill/>
                </a:ln>
                <a:effectLst/>
                <a:uLnTx/>
                <a:uFillTx/>
                <a:latin typeface="+mj-lt"/>
                <a:ea typeface="+mj-ea"/>
                <a:cs typeface="+mj-cs"/>
              </a:rPr>
              <a:t>”</a:t>
            </a:r>
            <a:br>
              <a:rPr kumimoji="0" lang="it-IT" sz="3100" b="0" i="0" u="none" strike="noStrike" kern="1200" cap="none" spc="0" normalizeH="0" baseline="0" noProof="0" dirty="0">
                <a:ln>
                  <a:noFill/>
                </a:ln>
                <a:solidFill>
                  <a:schemeClr val="bg1"/>
                </a:solidFill>
                <a:effectLst/>
                <a:uLnTx/>
                <a:uFillTx/>
                <a:latin typeface="+mj-lt"/>
                <a:ea typeface="+mj-ea"/>
                <a:cs typeface="+mj-cs"/>
              </a:rPr>
            </a:br>
            <a:endParaRPr kumimoji="0" lang="it-IT" sz="31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Sottotitolo 2"/>
          <p:cNvSpPr txBox="1">
            <a:spLocks/>
          </p:cNvSpPr>
          <p:nvPr/>
        </p:nvSpPr>
        <p:spPr>
          <a:xfrm>
            <a:off x="1138646" y="5421089"/>
            <a:ext cx="5120640" cy="600888"/>
          </a:xfrm>
          <a:prstGeom prst="rect">
            <a:avLst/>
          </a:prstGeom>
        </p:spPr>
        <p:txBody>
          <a:bodyPr rtlCol="0">
            <a:normAutofit fontScale="55000" lnSpcReduction="20000"/>
          </a:bodyPr>
          <a:lstStyle/>
          <a:p>
            <a:pPr marL="274320" marR="0" lvl="0" indent="-274320" algn="ctr" defTabSz="914400" rtl="0" eaLnBrk="1" fontAlgn="auto" latinLnBrk="0" hangingPunct="1">
              <a:lnSpc>
                <a:spcPct val="90000"/>
              </a:lnSpc>
              <a:spcBef>
                <a:spcPts val="1800"/>
              </a:spcBef>
              <a:spcAft>
                <a:spcPts val="0"/>
              </a:spcAft>
              <a:buClrTx/>
              <a:buSzTx/>
              <a:tabLst/>
              <a:defRPr/>
            </a:pPr>
            <a:r>
              <a:rPr kumimoji="0" lang="it-IT" sz="2000" b="0" u="none" strike="noStrike" kern="1200" cap="none" spc="0" normalizeH="0" baseline="0" noProof="0" dirty="0">
                <a:ln>
                  <a:noFill/>
                </a:ln>
                <a:solidFill>
                  <a:srgbClr val="FF0000"/>
                </a:solidFill>
                <a:effectLst/>
                <a:uLnTx/>
                <a:uFillTx/>
                <a:latin typeface="+mn-lt"/>
                <a:ea typeface="+mn-ea"/>
                <a:cs typeface="+mn-cs"/>
              </a:rPr>
              <a:t>Relatori:  </a:t>
            </a:r>
            <a:r>
              <a:rPr kumimoji="0" lang="it-IT" sz="2000" b="0" i="1" u="none" strike="noStrike" kern="1200" cap="none" spc="0" normalizeH="0" baseline="0" noProof="0" dirty="0">
                <a:ln>
                  <a:noFill/>
                </a:ln>
                <a:solidFill>
                  <a:srgbClr val="FF0000"/>
                </a:solidFill>
                <a:effectLst/>
                <a:uLnTx/>
                <a:uFillTx/>
                <a:latin typeface="+mn-lt"/>
                <a:ea typeface="+mn-ea"/>
                <a:cs typeface="+mn-cs"/>
              </a:rPr>
              <a:t>Prof. Fabiola Massa</a:t>
            </a:r>
          </a:p>
          <a:p>
            <a:pPr marL="274320" lvl="0" indent="-274320" algn="ctr">
              <a:lnSpc>
                <a:spcPct val="90000"/>
              </a:lnSpc>
              <a:spcBef>
                <a:spcPts val="1800"/>
              </a:spcBef>
              <a:tabLst>
                <a:tab pos="1793875" algn="l"/>
              </a:tabLst>
              <a:defRPr/>
            </a:pPr>
            <a:r>
              <a:rPr kumimoji="0" lang="it-IT" sz="2000" b="0" i="1" u="none" strike="noStrike" kern="1200" cap="none" spc="0" normalizeH="0" baseline="0" noProof="0" dirty="0">
                <a:ln>
                  <a:noFill/>
                </a:ln>
                <a:solidFill>
                  <a:srgbClr val="FF0000"/>
                </a:solidFill>
                <a:effectLst/>
                <a:uLnTx/>
                <a:uFillTx/>
                <a:latin typeface="+mn-lt"/>
                <a:ea typeface="+mn-ea"/>
                <a:cs typeface="+mn-cs"/>
              </a:rPr>
              <a:t>	</a:t>
            </a:r>
            <a:r>
              <a:rPr kumimoji="0" lang="it-IT" sz="2000" b="0" i="1" u="none" strike="noStrike" kern="1200" cap="none" spc="0" normalizeH="0" noProof="0" dirty="0">
                <a:ln>
                  <a:noFill/>
                </a:ln>
                <a:solidFill>
                  <a:srgbClr val="FF0000"/>
                </a:solidFill>
                <a:effectLst/>
                <a:uLnTx/>
                <a:uFillTx/>
                <a:latin typeface="+mn-lt"/>
                <a:ea typeface="+mn-ea"/>
                <a:cs typeface="+mn-cs"/>
              </a:rPr>
              <a:t>      Avv. Arturo Leone </a:t>
            </a:r>
            <a:endParaRPr kumimoji="0" lang="it-IT" sz="2000" b="0" i="1" u="none" strike="noStrike" kern="1200" cap="none" spc="0" normalizeH="0" baseline="0" noProof="0" dirty="0">
              <a:ln>
                <a:noFill/>
              </a:ln>
              <a:solidFill>
                <a:srgbClr val="FF0000"/>
              </a:solidFill>
              <a:effectLst/>
              <a:uLnTx/>
              <a:uFillTx/>
              <a:latin typeface="+mn-lt"/>
              <a:ea typeface="+mn-ea"/>
              <a:cs typeface="+mn-cs"/>
            </a:endParaRPr>
          </a:p>
        </p:txBody>
      </p:sp>
      <p:sp>
        <p:nvSpPr>
          <p:cNvPr id="10" name="CasellaDiTesto 9"/>
          <p:cNvSpPr txBox="1"/>
          <p:nvPr/>
        </p:nvSpPr>
        <p:spPr>
          <a:xfrm>
            <a:off x="7663070" y="5923722"/>
            <a:ext cx="2832652" cy="369332"/>
          </a:xfrm>
          <a:prstGeom prst="rect">
            <a:avLst/>
          </a:prstGeom>
          <a:noFill/>
        </p:spPr>
        <p:txBody>
          <a:bodyPr wrap="square" rtlCol="0">
            <a:spAutoFit/>
          </a:bodyPr>
          <a:lstStyle/>
          <a:p>
            <a:r>
              <a:rPr lang="it-IT" dirty="0"/>
              <a:t>Roma, 7 luglio 2021</a:t>
            </a:r>
          </a:p>
        </p:txBody>
      </p:sp>
      <p:pic>
        <p:nvPicPr>
          <p:cNvPr id="4" name="Picture 3">
            <a:extLst>
              <a:ext uri="{FF2B5EF4-FFF2-40B4-BE49-F238E27FC236}">
                <a16:creationId xmlns:a16="http://schemas.microsoft.com/office/drawing/2014/main" id="{B8826F6E-F12B-4C9A-A9EE-579BF8648627}"/>
              </a:ext>
            </a:extLst>
          </p:cNvPr>
          <p:cNvPicPr>
            <a:picLocks noChangeAspect="1"/>
          </p:cNvPicPr>
          <p:nvPr/>
        </p:nvPicPr>
        <p:blipFill>
          <a:blip r:embed="rId3"/>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15066839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463138" y="1383475"/>
            <a:ext cx="5213267" cy="4524315"/>
          </a:xfrm>
          <a:prstGeom prst="rect">
            <a:avLst/>
          </a:prstGeom>
          <a:noFill/>
        </p:spPr>
        <p:txBody>
          <a:bodyPr wrap="square" rtlCol="0">
            <a:spAutoFit/>
          </a:bodyPr>
          <a:lstStyle/>
          <a:p>
            <a:pPr algn="just"/>
            <a:r>
              <a:rPr lang="it-IT" dirty="0"/>
              <a:t>Il secondo caso di </a:t>
            </a:r>
            <a:r>
              <a:rPr lang="it-IT" i="1" dirty="0"/>
              <a:t>green </a:t>
            </a:r>
            <a:r>
              <a:rPr lang="it-IT" i="1" dirty="0" err="1"/>
              <a:t>claim</a:t>
            </a:r>
            <a:r>
              <a:rPr lang="it-IT" i="1" dirty="0"/>
              <a:t> </a:t>
            </a:r>
            <a:r>
              <a:rPr lang="it-IT" dirty="0"/>
              <a:t>affrontato dall’AGCM è quello relativo alla diffusione tra il 2011 e il 2012 da parte della società Wellness </a:t>
            </a:r>
            <a:r>
              <a:rPr lang="it-IT" dirty="0" err="1"/>
              <a:t>Innovation</a:t>
            </a:r>
            <a:r>
              <a:rPr lang="it-IT" dirty="0"/>
              <a:t> Project di messaggi pubblicitari incentrati sulla sostenibilità ambientale della propria linea di </a:t>
            </a:r>
            <a:r>
              <a:rPr lang="it-IT" dirty="0">
                <a:solidFill>
                  <a:srgbClr val="FF0000"/>
                </a:solidFill>
              </a:rPr>
              <a:t>pannolini per l’infanzia “</a:t>
            </a:r>
            <a:r>
              <a:rPr lang="it-IT" dirty="0" err="1">
                <a:solidFill>
                  <a:srgbClr val="FF0000"/>
                </a:solidFill>
              </a:rPr>
              <a:t>Naturaè</a:t>
            </a:r>
            <a:r>
              <a:rPr lang="it-IT" dirty="0">
                <a:solidFill>
                  <a:srgbClr val="FF0000"/>
                </a:solidFill>
              </a:rPr>
              <a:t>”</a:t>
            </a:r>
            <a:r>
              <a:rPr lang="it-IT" dirty="0"/>
              <a:t>,</a:t>
            </a:r>
            <a:r>
              <a:rPr lang="it-IT" dirty="0">
                <a:solidFill>
                  <a:srgbClr val="FF0000"/>
                </a:solidFill>
              </a:rPr>
              <a:t> </a:t>
            </a:r>
            <a:r>
              <a:rPr lang="it-IT" dirty="0"/>
              <a:t>volti ad accreditare il prodotto come avente particolari caratteristiche di eco-compatibilità, anche attraverso l’utilizzo del marchio “Compostabile CIC” rilasciato dal Consorzio Italiano </a:t>
            </a:r>
            <a:r>
              <a:rPr lang="it-IT" dirty="0" err="1"/>
              <a:t>Compostatori</a:t>
            </a:r>
            <a:r>
              <a:rPr lang="it-IT" dirty="0"/>
              <a:t>. Oltre ad utilizzare il </a:t>
            </a:r>
            <a:r>
              <a:rPr lang="it-IT" i="1" dirty="0" err="1"/>
              <a:t>claim</a:t>
            </a:r>
            <a:r>
              <a:rPr lang="it-IT" dirty="0"/>
              <a:t>  “biodegradabile compostabile” sulla confezione stessa del prodotto, la società aveva inserito sul proprio sito Internet dichiarazioni come: “Per la prima volta a livello europeo esiste un pannolino 100% biodegradabile e compostabile”.</a:t>
            </a:r>
          </a:p>
          <a:p>
            <a:r>
              <a:rPr lang="it-IT" dirty="0"/>
              <a:t> </a:t>
            </a:r>
          </a:p>
        </p:txBody>
      </p:sp>
      <p:pic>
        <p:nvPicPr>
          <p:cNvPr id="4" name="Immagine 3"/>
          <p:cNvPicPr>
            <a:picLocks noChangeAspect="1"/>
          </p:cNvPicPr>
          <p:nvPr/>
        </p:nvPicPr>
        <p:blipFill>
          <a:blip r:embed="rId3"/>
          <a:stretch>
            <a:fillRect/>
          </a:stretch>
        </p:blipFill>
        <p:spPr>
          <a:xfrm>
            <a:off x="6472061" y="991591"/>
            <a:ext cx="5290457" cy="4508231"/>
          </a:xfrm>
          <a:prstGeom prst="rect">
            <a:avLst/>
          </a:prstGeom>
        </p:spPr>
      </p:pic>
      <p:sp>
        <p:nvSpPr>
          <p:cNvPr id="7" name="CasellaDiTesto 6"/>
          <p:cNvSpPr txBox="1"/>
          <p:nvPr/>
        </p:nvSpPr>
        <p:spPr>
          <a:xfrm>
            <a:off x="522514" y="5747657"/>
            <a:ext cx="10289969" cy="923330"/>
          </a:xfrm>
          <a:prstGeom prst="rect">
            <a:avLst/>
          </a:prstGeom>
          <a:noFill/>
        </p:spPr>
        <p:txBody>
          <a:bodyPr wrap="square" rtlCol="0">
            <a:spAutoFit/>
          </a:bodyPr>
          <a:lstStyle/>
          <a:p>
            <a:pPr algn="just"/>
            <a:r>
              <a:rPr lang="it-IT" dirty="0"/>
              <a:t>Infine, l’operatore impiegava anche asserzioni apodittiche come “meno 40% emissioni di CO</a:t>
            </a:r>
            <a:r>
              <a:rPr lang="it-IT" baseline="30000" dirty="0"/>
              <a:t>2</a:t>
            </a:r>
            <a:r>
              <a:rPr lang="it-IT" dirty="0"/>
              <a:t> rispetto ai pannolini convenzionali” e “riduzione dei costi sociali di smaltimento del 40%”.</a:t>
            </a:r>
          </a:p>
          <a:p>
            <a:endParaRPr lang="it-IT" dirty="0"/>
          </a:p>
        </p:txBody>
      </p:sp>
    </p:spTree>
    <p:extLst>
      <p:ext uri="{BB962C8B-B14F-4D97-AF65-F5344CB8AC3E}">
        <p14:creationId xmlns:p14="http://schemas.microsoft.com/office/powerpoint/2010/main" val="156946418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581892" y="1656608"/>
            <a:ext cx="10966862" cy="4524315"/>
          </a:xfrm>
          <a:prstGeom prst="rect">
            <a:avLst/>
          </a:prstGeom>
          <a:noFill/>
        </p:spPr>
        <p:txBody>
          <a:bodyPr wrap="square" rtlCol="0">
            <a:spAutoFit/>
          </a:bodyPr>
          <a:lstStyle/>
          <a:p>
            <a:pPr algn="just"/>
            <a:r>
              <a:rPr lang="it-IT" dirty="0"/>
              <a:t>Dalle risultanze istruttorie è emerso che le regole di smaltimento dei rifiuti variano normalmente a seconda della zona geografica (e dell’ente gestore del centro di raccolta rifiuti), sicché le informazioni diffuse dall’operatore, non facendo alcun distinguo, erano tali da indurre il consumatore a ritenere, contrariamente al vero, di poter assumere comportamenti maggiormente compatibili con l’ambiente nella fase di smaltimento del prodotto (conferimento tra i rifiuti organici e recupero del prodotto come </a:t>
            </a:r>
            <a:r>
              <a:rPr lang="it-IT" i="1" dirty="0"/>
              <a:t>compost</a:t>
            </a:r>
            <a:r>
              <a:rPr lang="it-IT" dirty="0"/>
              <a:t>), anziché gettarlo tra i rifiuti indifferenziati, così come avviene in genere per i pannolini monouso tradizionali. Il che avrebbe fuorviato il consumatore nella sua decisione di acquisto.</a:t>
            </a:r>
          </a:p>
          <a:p>
            <a:pPr algn="just"/>
            <a:r>
              <a:rPr lang="it-IT" dirty="0"/>
              <a:t>Spendendo anche la certificazione “Compostabile CIC” rilasciata dal Consorzio Italiano </a:t>
            </a:r>
            <a:r>
              <a:rPr lang="it-IT" dirty="0" err="1"/>
              <a:t>Compostatori</a:t>
            </a:r>
            <a:r>
              <a:rPr lang="it-IT" dirty="0"/>
              <a:t>, e regolata in maniera volontaria in base alle norme a UNI EN 13432:2002 predisposte però per gli imballaggi, la Wellness </a:t>
            </a:r>
            <a:r>
              <a:rPr lang="it-IT" dirty="0" err="1"/>
              <a:t>Innovation</a:t>
            </a:r>
            <a:r>
              <a:rPr lang="it-IT" dirty="0"/>
              <a:t> Project avrebbe rappresentato le caratteristiche di eco-compatibilità dei pannolini “</a:t>
            </a:r>
            <a:r>
              <a:rPr lang="it-IT" dirty="0" err="1"/>
              <a:t>Naturaè</a:t>
            </a:r>
            <a:r>
              <a:rPr lang="it-IT" dirty="0"/>
              <a:t>” in maniera scorretta ai sensi dell’art. 21, co. 1, </a:t>
            </a:r>
            <a:r>
              <a:rPr lang="it-IT" dirty="0" err="1"/>
              <a:t>lett</a:t>
            </a:r>
            <a:r>
              <a:rPr lang="it-IT" dirty="0"/>
              <a:t>. </a:t>
            </a:r>
            <a:r>
              <a:rPr lang="it-IT" i="1" dirty="0"/>
              <a:t>b</a:t>
            </a:r>
            <a:r>
              <a:rPr lang="it-IT" dirty="0"/>
              <a:t>) c. </a:t>
            </a:r>
            <a:r>
              <a:rPr lang="it-IT" dirty="0" err="1"/>
              <a:t>cons</a:t>
            </a:r>
            <a:r>
              <a:rPr lang="it-IT" dirty="0"/>
              <a:t>.</a:t>
            </a:r>
          </a:p>
          <a:p>
            <a:pPr algn="just"/>
            <a:r>
              <a:rPr lang="it-IT" dirty="0"/>
              <a:t>Anche gli ulteriori messaggi pubblicitari diffusi della società nei quali si effettuava una precisa quantificazione, da un lato, delle minori emissioni nocive derivanti dalla produzione dei pannolini “</a:t>
            </a:r>
            <a:r>
              <a:rPr lang="it-IT" dirty="0" err="1"/>
              <a:t>Naturaè</a:t>
            </a:r>
            <a:r>
              <a:rPr lang="it-IT" dirty="0"/>
              <a:t>” rispetto ai pannolini tradizionali (“-40% emissioni di CO</a:t>
            </a:r>
            <a:r>
              <a:rPr lang="it-IT" baseline="30000" dirty="0"/>
              <a:t>2</a:t>
            </a:r>
            <a:r>
              <a:rPr lang="it-IT" dirty="0"/>
              <a:t> rispetto ai pannolini convenzionali”), e, dall’altro, del vantaggio in termini di riduzione dei costi che enti locali e famiglie potevano ottenere nella fase di smaltimento dei rifiuti (“un risparmio di circa il 40%”), non sono risultati suffragati da idonea documentazione né, </a:t>
            </a:r>
            <a:r>
              <a:rPr lang="it-IT" i="1" dirty="0"/>
              <a:t>tout court</a:t>
            </a:r>
            <a:r>
              <a:rPr lang="it-IT" dirty="0"/>
              <a:t>, attendibili.</a:t>
            </a:r>
          </a:p>
        </p:txBody>
      </p:sp>
      <p:sp>
        <p:nvSpPr>
          <p:cNvPr id="4" name="CasellaDiTesto 3"/>
          <p:cNvSpPr txBox="1"/>
          <p:nvPr/>
        </p:nvSpPr>
        <p:spPr>
          <a:xfrm>
            <a:off x="4221677" y="1074716"/>
            <a:ext cx="4061361" cy="369332"/>
          </a:xfrm>
          <a:prstGeom prst="rect">
            <a:avLst/>
          </a:prstGeom>
          <a:noFill/>
        </p:spPr>
        <p:txBody>
          <a:bodyPr wrap="square" rtlCol="0">
            <a:spAutoFit/>
          </a:bodyPr>
          <a:lstStyle/>
          <a:p>
            <a:r>
              <a:rPr lang="it-IT" dirty="0"/>
              <a:t>Le conclusioni dell’AGCM nel caso </a:t>
            </a:r>
          </a:p>
        </p:txBody>
      </p:sp>
    </p:spTree>
    <p:extLst>
      <p:ext uri="{BB962C8B-B14F-4D97-AF65-F5344CB8AC3E}">
        <p14:creationId xmlns:p14="http://schemas.microsoft.com/office/powerpoint/2010/main" val="169861338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665018" y="2814455"/>
            <a:ext cx="10747169" cy="2585323"/>
          </a:xfrm>
          <a:prstGeom prst="rect">
            <a:avLst/>
          </a:prstGeom>
          <a:noFill/>
        </p:spPr>
        <p:txBody>
          <a:bodyPr wrap="square" rtlCol="0">
            <a:spAutoFit/>
          </a:bodyPr>
          <a:lstStyle/>
          <a:p>
            <a:pPr algn="just"/>
            <a:r>
              <a:rPr lang="it-IT" dirty="0"/>
              <a:t>Va segnalato che in questo caso autore della pratica commerciale scorretta non è stata ritenuta solo la società Wellness </a:t>
            </a:r>
            <a:r>
              <a:rPr lang="it-IT" dirty="0" err="1"/>
              <a:t>Innovation</a:t>
            </a:r>
            <a:r>
              <a:rPr lang="it-IT" dirty="0"/>
              <a:t> Project, ma anche il Consorzio Italiano </a:t>
            </a:r>
            <a:r>
              <a:rPr lang="it-IT" dirty="0" err="1"/>
              <a:t>Compostatori</a:t>
            </a:r>
            <a:r>
              <a:rPr lang="it-IT" dirty="0"/>
              <a:t> in quanto responsabile di aver rilasciato alla prima una certificazione volontaria di </a:t>
            </a:r>
            <a:r>
              <a:rPr lang="it-IT" dirty="0" err="1"/>
              <a:t>compostabilità</a:t>
            </a:r>
            <a:r>
              <a:rPr lang="it-IT" dirty="0"/>
              <a:t>, il cui marchio è stato poi apposto sui prodotti finiti ed utilizzato da WIP per la sua campagna promozionale. In altri termini, il Consorzio non si sarebbe limitato a rilasciare la licenza d’uso del marchio, ma in quanto soggetto responsabile della procedura di assegnazione del marchio “Compostabile CIC” avrebbe anche intrattenuto numerosi contatti con la società WIP ai fini della definizione del </a:t>
            </a:r>
            <a:r>
              <a:rPr lang="it-IT" i="1" dirty="0"/>
              <a:t>packaging</a:t>
            </a:r>
            <a:r>
              <a:rPr lang="it-IT" dirty="0"/>
              <a:t> dei pannolini ed avrebbe approvato persino la grafica predisposta per il confezionamento di questi, divenendo così corresponsabile della pratica commerciale scorretta e quindi sanzionabile.</a:t>
            </a:r>
          </a:p>
        </p:txBody>
      </p:sp>
      <p:sp>
        <p:nvSpPr>
          <p:cNvPr id="4" name="CasellaDiTesto 3"/>
          <p:cNvSpPr txBox="1"/>
          <p:nvPr/>
        </p:nvSpPr>
        <p:spPr>
          <a:xfrm>
            <a:off x="4126675" y="1591294"/>
            <a:ext cx="3859481" cy="369332"/>
          </a:xfrm>
          <a:prstGeom prst="rect">
            <a:avLst/>
          </a:prstGeom>
          <a:noFill/>
        </p:spPr>
        <p:txBody>
          <a:bodyPr wrap="square" rtlCol="0">
            <a:spAutoFit/>
          </a:bodyPr>
          <a:lstStyle/>
          <a:p>
            <a:r>
              <a:rPr lang="it-IT" b="1" dirty="0"/>
              <a:t>I rischi per gli enti certificatori</a:t>
            </a:r>
          </a:p>
        </p:txBody>
      </p:sp>
    </p:spTree>
    <p:extLst>
      <p:ext uri="{BB962C8B-B14F-4D97-AF65-F5344CB8AC3E}">
        <p14:creationId xmlns:p14="http://schemas.microsoft.com/office/powerpoint/2010/main" val="5808576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3" name="bluenerg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53299" y="1698171"/>
            <a:ext cx="5195454" cy="3164774"/>
          </a:xfrm>
          <a:prstGeom prst="rect">
            <a:avLst/>
          </a:prstGeom>
        </p:spPr>
      </p:pic>
      <p:sp>
        <p:nvSpPr>
          <p:cNvPr id="7" name="CasellaDiTesto 6"/>
          <p:cNvSpPr txBox="1"/>
          <p:nvPr/>
        </p:nvSpPr>
        <p:spPr>
          <a:xfrm>
            <a:off x="635331" y="1989117"/>
            <a:ext cx="5153890" cy="4524315"/>
          </a:xfrm>
          <a:prstGeom prst="rect">
            <a:avLst/>
          </a:prstGeom>
          <a:noFill/>
        </p:spPr>
        <p:txBody>
          <a:bodyPr wrap="square" rtlCol="0">
            <a:spAutoFit/>
          </a:bodyPr>
          <a:lstStyle/>
          <a:p>
            <a:pPr algn="just"/>
            <a:r>
              <a:rPr lang="it-IT" dirty="0"/>
              <a:t>Venendo invece all’operato dello IAP in tema di </a:t>
            </a:r>
            <a:r>
              <a:rPr lang="it-IT" i="1" dirty="0" err="1"/>
              <a:t>greenwashing</a:t>
            </a:r>
            <a:r>
              <a:rPr lang="it-IT" dirty="0"/>
              <a:t> si può menzionare qui l’ingiunzione di desistenza n. 9/21 prodotta di recente dal Comitato di Controllo dello IAP nei confronti di </a:t>
            </a:r>
            <a:r>
              <a:rPr lang="it-IT" dirty="0" err="1"/>
              <a:t>Bluenergy</a:t>
            </a:r>
            <a:r>
              <a:rPr lang="it-IT" dirty="0"/>
              <a:t> Group </a:t>
            </a:r>
            <a:r>
              <a:rPr lang="it-IT" dirty="0" err="1"/>
              <a:t>s.p.a.</a:t>
            </a:r>
            <a:r>
              <a:rPr lang="it-IT" dirty="0"/>
              <a:t> per aver diffuso su LA7 nel mese di febbraio 2021 il telecomunicato riportato qui accanto</a:t>
            </a:r>
          </a:p>
          <a:p>
            <a:pPr algn="just"/>
            <a:r>
              <a:rPr lang="it-IT" dirty="0"/>
              <a:t>e considerato manifestamente contrario agli artt. 2 e 12 del Codice di autodisciplina della Comunicazione commerciale.</a:t>
            </a:r>
          </a:p>
          <a:p>
            <a:pPr algn="just"/>
            <a:endParaRPr lang="it-IT" dirty="0"/>
          </a:p>
          <a:p>
            <a:pPr algn="just"/>
            <a:r>
              <a:rPr lang="it-IT" dirty="0"/>
              <a:t>Il messaggio invita il pubblico a richiedere un’offerta luce e gas al numero verde della compagnia </a:t>
            </a:r>
            <a:r>
              <a:rPr lang="it-IT" dirty="0" err="1"/>
              <a:t>Bluenergy</a:t>
            </a:r>
            <a:r>
              <a:rPr lang="it-IT" dirty="0"/>
              <a:t> affermando: </a:t>
            </a:r>
            <a:r>
              <a:rPr lang="it-IT" dirty="0">
                <a:solidFill>
                  <a:srgbClr val="0070C0"/>
                </a:solidFill>
              </a:rPr>
              <a:t>“Blu come il nostro gas a zero emissioni. Energy, come la nostra energia da fonti verdi e pulite. Con </a:t>
            </a:r>
            <a:r>
              <a:rPr lang="it-IT" dirty="0" err="1">
                <a:solidFill>
                  <a:srgbClr val="0070C0"/>
                </a:solidFill>
              </a:rPr>
              <a:t>Bluenergy</a:t>
            </a:r>
            <a:r>
              <a:rPr lang="it-IT" dirty="0">
                <a:solidFill>
                  <a:srgbClr val="0070C0"/>
                </a:solidFill>
              </a:rPr>
              <a:t> hai luce e gas a impatto nullo e zero sorprese”.</a:t>
            </a:r>
            <a:r>
              <a:rPr lang="it-IT" dirty="0"/>
              <a:t>  </a:t>
            </a:r>
          </a:p>
        </p:txBody>
      </p:sp>
      <p:sp>
        <p:nvSpPr>
          <p:cNvPr id="4" name="Freccia a destra 3"/>
          <p:cNvSpPr/>
          <p:nvPr/>
        </p:nvSpPr>
        <p:spPr>
          <a:xfrm>
            <a:off x="5735782" y="3473532"/>
            <a:ext cx="463137"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413164" y="1181595"/>
            <a:ext cx="3651662" cy="369332"/>
          </a:xfrm>
          <a:prstGeom prst="rect">
            <a:avLst/>
          </a:prstGeom>
          <a:noFill/>
        </p:spPr>
        <p:txBody>
          <a:bodyPr wrap="square" rtlCol="0">
            <a:spAutoFit/>
          </a:bodyPr>
          <a:lstStyle/>
          <a:p>
            <a:r>
              <a:rPr lang="it-IT" b="1" dirty="0"/>
              <a:t>Un caso di autodisciplina</a:t>
            </a:r>
          </a:p>
        </p:txBody>
      </p:sp>
    </p:spTree>
    <p:extLst>
      <p:ext uri="{BB962C8B-B14F-4D97-AF65-F5344CB8AC3E}">
        <p14:creationId xmlns:p14="http://schemas.microsoft.com/office/powerpoint/2010/main" val="2802411367"/>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783772" y="2761014"/>
            <a:ext cx="10313720" cy="2862322"/>
          </a:xfrm>
          <a:prstGeom prst="rect">
            <a:avLst/>
          </a:prstGeom>
          <a:noFill/>
        </p:spPr>
        <p:txBody>
          <a:bodyPr wrap="square" rtlCol="0">
            <a:spAutoFit/>
          </a:bodyPr>
          <a:lstStyle/>
          <a:p>
            <a:pPr algn="just"/>
            <a:r>
              <a:rPr lang="it-IT" dirty="0"/>
              <a:t>Ad avviso del Presidente del Comitato di Controllo i </a:t>
            </a:r>
            <a:r>
              <a:rPr lang="it-IT" dirty="0" err="1"/>
              <a:t>claim</a:t>
            </a:r>
            <a:r>
              <a:rPr lang="it-IT" dirty="0"/>
              <a:t> “gas a zero emissioni” e “luce e gas a impatto nullo” accreditano l’erroneo convincimento che la combustione del gas al domicilio non produca emissioni e che l’azienda in questione abbia messo in funzione comportamenti virtuosi capaci di garantire in assoluto i perentori risultati vantati, laddove invece è noto che un’attività produttiva senza alcun impatto sull’ambiente non è di fatto concretizzabile, se non in termini di compensazione.</a:t>
            </a:r>
          </a:p>
          <a:p>
            <a:pPr algn="just"/>
            <a:r>
              <a:rPr lang="it-IT" dirty="0"/>
              <a:t>Le affermazioni impiegate nello </a:t>
            </a:r>
            <a:r>
              <a:rPr lang="it-IT" i="1" dirty="0"/>
              <a:t>spot</a:t>
            </a:r>
            <a:r>
              <a:rPr lang="it-IT" dirty="0"/>
              <a:t> pubblicitario veicolano pertanto promesse esorbitanti, idonee a indurre in errore i consumatori, in contrasto con i </a:t>
            </a:r>
            <a:r>
              <a:rPr lang="it-IT" u="sng" dirty="0"/>
              <a:t>principi di correttezza e trasparenza</a:t>
            </a:r>
            <a:r>
              <a:rPr lang="it-IT" dirty="0"/>
              <a:t> posti alla base delle norme </a:t>
            </a:r>
            <a:r>
              <a:rPr lang="it-IT" dirty="0" err="1"/>
              <a:t>autodisciplinari</a:t>
            </a:r>
            <a:r>
              <a:rPr lang="it-IT" dirty="0"/>
              <a:t>. Inoltre, il messaggio non consentirebbe di comprendere con chiarezza, come peraltro richiesto dall’art. 12 del Codice di autodisciplina, attraverso quale aspetto dell’attività produttiva si ottengono i benefici ambientali vantati. </a:t>
            </a:r>
          </a:p>
        </p:txBody>
      </p:sp>
      <p:sp>
        <p:nvSpPr>
          <p:cNvPr id="4" name="CasellaDiTesto 3"/>
          <p:cNvSpPr txBox="1"/>
          <p:nvPr/>
        </p:nvSpPr>
        <p:spPr>
          <a:xfrm>
            <a:off x="2594761" y="1567542"/>
            <a:ext cx="6176157" cy="369332"/>
          </a:xfrm>
          <a:prstGeom prst="rect">
            <a:avLst/>
          </a:prstGeom>
          <a:noFill/>
        </p:spPr>
        <p:txBody>
          <a:bodyPr wrap="square" rtlCol="0">
            <a:spAutoFit/>
          </a:bodyPr>
          <a:lstStyle/>
          <a:p>
            <a:r>
              <a:rPr lang="it-IT" b="1" dirty="0"/>
              <a:t>Le considerazioni sviluppate dal Comitato di Controllo dello IAP</a:t>
            </a:r>
          </a:p>
        </p:txBody>
      </p:sp>
    </p:spTree>
    <p:extLst>
      <p:ext uri="{BB962C8B-B14F-4D97-AF65-F5344CB8AC3E}">
        <p14:creationId xmlns:p14="http://schemas.microsoft.com/office/powerpoint/2010/main" val="4018984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ctangle 2">
            <a:extLst>
              <a:ext uri="{FF2B5EF4-FFF2-40B4-BE49-F238E27FC236}">
                <a16:creationId xmlns:a16="http://schemas.microsoft.com/office/drawing/2014/main" id="{2CCF7BF7-24C5-4D3C-9637-DE7CE9371172}"/>
              </a:ext>
            </a:extLst>
          </p:cNvPr>
          <p:cNvSpPr/>
          <p:nvPr/>
        </p:nvSpPr>
        <p:spPr>
          <a:xfrm>
            <a:off x="403225" y="1204976"/>
            <a:ext cx="1114408" cy="369332"/>
          </a:xfrm>
          <a:prstGeom prst="rect">
            <a:avLst/>
          </a:prstGeom>
        </p:spPr>
        <p:txBody>
          <a:bodyPr wrap="none">
            <a:spAutoFit/>
          </a:bodyPr>
          <a:lstStyle/>
          <a:p>
            <a:r>
              <a:rPr lang="it-IT" b="1" dirty="0"/>
              <a:t>Caso KLM</a:t>
            </a:r>
          </a:p>
        </p:txBody>
      </p:sp>
      <p:pic>
        <p:nvPicPr>
          <p:cNvPr id="7" name="Picture 6">
            <a:extLst>
              <a:ext uri="{FF2B5EF4-FFF2-40B4-BE49-F238E27FC236}">
                <a16:creationId xmlns:a16="http://schemas.microsoft.com/office/drawing/2014/main" id="{C3BA8211-0DA5-46D8-B5C8-1995A051B985}"/>
              </a:ext>
            </a:extLst>
          </p:cNvPr>
          <p:cNvPicPr>
            <a:picLocks noChangeAspect="1"/>
          </p:cNvPicPr>
          <p:nvPr/>
        </p:nvPicPr>
        <p:blipFill>
          <a:blip r:embed="rId3"/>
          <a:stretch>
            <a:fillRect/>
          </a:stretch>
        </p:blipFill>
        <p:spPr>
          <a:xfrm>
            <a:off x="10805787" y="1029881"/>
            <a:ext cx="867096" cy="596222"/>
          </a:xfrm>
          <a:prstGeom prst="rect">
            <a:avLst/>
          </a:prstGeom>
        </p:spPr>
      </p:pic>
      <p:sp>
        <p:nvSpPr>
          <p:cNvPr id="8" name="Text Placeholder 3">
            <a:extLst>
              <a:ext uri="{FF2B5EF4-FFF2-40B4-BE49-F238E27FC236}">
                <a16:creationId xmlns:a16="http://schemas.microsoft.com/office/drawing/2014/main" id="{122BC97F-F3F9-4384-9C94-014B5329371E}"/>
              </a:ext>
            </a:extLst>
          </p:cNvPr>
          <p:cNvSpPr txBox="1">
            <a:spLocks/>
          </p:cNvSpPr>
          <p:nvPr/>
        </p:nvSpPr>
        <p:spPr>
          <a:xfrm>
            <a:off x="403225" y="1645529"/>
            <a:ext cx="8207375" cy="504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Pronuncia della Dutch Advertising Code Autority, 2020</a:t>
            </a:r>
          </a:p>
          <a:p>
            <a:pPr marL="0" indent="0">
              <a:buNone/>
            </a:pPr>
            <a:r>
              <a:rPr lang="it-IT" sz="1800" dirty="0" err="1"/>
              <a:t>Bio</a:t>
            </a:r>
            <a:r>
              <a:rPr lang="it-IT" sz="1800" dirty="0"/>
              <a:t> carburante aereo</a:t>
            </a:r>
          </a:p>
        </p:txBody>
      </p:sp>
      <p:sp>
        <p:nvSpPr>
          <p:cNvPr id="9" name="Content Placeholder 2">
            <a:extLst>
              <a:ext uri="{FF2B5EF4-FFF2-40B4-BE49-F238E27FC236}">
                <a16:creationId xmlns:a16="http://schemas.microsoft.com/office/drawing/2014/main" id="{4E9A017F-C038-40C9-8F80-39DC76C838F9}"/>
              </a:ext>
            </a:extLst>
          </p:cNvPr>
          <p:cNvSpPr txBox="1">
            <a:spLocks/>
          </p:cNvSpPr>
          <p:nvPr/>
        </p:nvSpPr>
        <p:spPr>
          <a:xfrm>
            <a:off x="403225" y="2530892"/>
            <a:ext cx="11385550" cy="778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400" dirty="0"/>
              <a:t>La campagna pubblicitaria affermava che KLM miscelava biocarburanti con cherosene tradizionale a base di combustibili fossili fino a un massimo del 50% e che la compagnia aerea era “</a:t>
            </a:r>
            <a:r>
              <a:rPr lang="it-IT" sz="1400" i="1" dirty="0">
                <a:solidFill>
                  <a:schemeClr val="accent1"/>
                </a:solidFill>
              </a:rPr>
              <a:t>la prima a volare con biocarburante su base giornaliera</a:t>
            </a:r>
            <a:r>
              <a:rPr lang="it-IT" sz="1400" dirty="0"/>
              <a:t>”.</a:t>
            </a:r>
            <a:endParaRPr lang="it-IT" dirty="0"/>
          </a:p>
        </p:txBody>
      </p:sp>
      <p:sp>
        <p:nvSpPr>
          <p:cNvPr id="10" name="Rectangle 9">
            <a:extLst>
              <a:ext uri="{FF2B5EF4-FFF2-40B4-BE49-F238E27FC236}">
                <a16:creationId xmlns:a16="http://schemas.microsoft.com/office/drawing/2014/main" id="{EB05B8E1-18F9-4657-861F-1610403905CF}"/>
              </a:ext>
            </a:extLst>
          </p:cNvPr>
          <p:cNvSpPr/>
          <p:nvPr/>
        </p:nvSpPr>
        <p:spPr>
          <a:xfrm>
            <a:off x="403225" y="3309257"/>
            <a:ext cx="5327015" cy="2277547"/>
          </a:xfrm>
          <a:prstGeom prst="rect">
            <a:avLst/>
          </a:prstGeom>
        </p:spPr>
        <p:txBody>
          <a:bodyPr wrap="square">
            <a:spAutoFit/>
          </a:bodyPr>
          <a:lstStyle/>
          <a:p>
            <a:pPr algn="just"/>
            <a:r>
              <a:rPr lang="it-IT" sz="1400" dirty="0"/>
              <a:t>L'organismo autodisciplinare </a:t>
            </a:r>
          </a:p>
          <a:p>
            <a:pPr algn="just"/>
            <a:endParaRPr lang="it-IT" sz="1400" dirty="0"/>
          </a:p>
          <a:p>
            <a:pPr marL="285750" indent="-285750" algn="just">
              <a:buFont typeface="Wingdings" panose="05000000000000000000" pitchFamily="2" charset="2"/>
              <a:buChar char="Ø"/>
            </a:pPr>
            <a:r>
              <a:rPr lang="it-IT" sz="1400" dirty="0"/>
              <a:t>ha ritenuto tali informazioni fuorvianti in quanto il biocarburante utilizzato dalla compagnia aerea rappresentava solo lo 0,18% del suo consumo totale di carburante nel 2019;</a:t>
            </a:r>
          </a:p>
          <a:p>
            <a:pPr marL="285750" indent="-285750" algn="just">
              <a:buFont typeface="Wingdings" panose="05000000000000000000" pitchFamily="2" charset="2"/>
              <a:buChar char="Ø"/>
            </a:pPr>
            <a:endParaRPr lang="it-IT" sz="1400" dirty="0"/>
          </a:p>
          <a:p>
            <a:pPr marL="285750" indent="-285750" algn="just">
              <a:buFont typeface="Wingdings" panose="05000000000000000000" pitchFamily="2" charset="2"/>
              <a:buChar char="Ø"/>
            </a:pPr>
            <a:r>
              <a:rPr lang="it-IT" sz="1400" dirty="0"/>
              <a:t>ha stabilito che tale percentuale avrebbe dovuto essere indicata nelle future pubblicità che utilizzano i biocarburanti come elemento incentivante alla vendita. </a:t>
            </a:r>
          </a:p>
          <a:p>
            <a:pPr algn="just"/>
            <a:endParaRPr lang="it-IT" sz="1600" dirty="0"/>
          </a:p>
        </p:txBody>
      </p:sp>
      <p:pic>
        <p:nvPicPr>
          <p:cNvPr id="11" name="Picture 4" descr="KLM investe nel biocarburante dal 2011, ma lo scorso anno il biocarburante ha rappresentato meno dello 0,2% del suo consumo totale di carburante.  Immagine: KLM">
            <a:extLst>
              <a:ext uri="{FF2B5EF4-FFF2-40B4-BE49-F238E27FC236}">
                <a16:creationId xmlns:a16="http://schemas.microsoft.com/office/drawing/2014/main" id="{9F9B4234-A48A-465F-B855-FC66F6297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319" y="3309257"/>
            <a:ext cx="3970646" cy="22492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13D36B9-7A36-4C4B-AC09-28E3449F992F}"/>
              </a:ext>
            </a:extLst>
          </p:cNvPr>
          <p:cNvPicPr>
            <a:picLocks noChangeAspect="1"/>
          </p:cNvPicPr>
          <p:nvPr/>
        </p:nvPicPr>
        <p:blipFill>
          <a:blip r:embed="rId5"/>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84547270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ctangle 2">
            <a:extLst>
              <a:ext uri="{FF2B5EF4-FFF2-40B4-BE49-F238E27FC236}">
                <a16:creationId xmlns:a16="http://schemas.microsoft.com/office/drawing/2014/main" id="{51E924CD-0A8A-41E8-BE30-85443F5AD15D}"/>
              </a:ext>
            </a:extLst>
          </p:cNvPr>
          <p:cNvSpPr/>
          <p:nvPr/>
        </p:nvSpPr>
        <p:spPr>
          <a:xfrm>
            <a:off x="314686" y="1206528"/>
            <a:ext cx="1409810" cy="369332"/>
          </a:xfrm>
          <a:prstGeom prst="rect">
            <a:avLst/>
          </a:prstGeom>
        </p:spPr>
        <p:txBody>
          <a:bodyPr wrap="none">
            <a:spAutoFit/>
          </a:bodyPr>
          <a:lstStyle/>
          <a:p>
            <a:r>
              <a:rPr lang="it-IT" b="1" dirty="0"/>
              <a:t>Caso Ryanair</a:t>
            </a:r>
          </a:p>
        </p:txBody>
      </p:sp>
      <p:pic>
        <p:nvPicPr>
          <p:cNvPr id="7" name="Picture 6">
            <a:extLst>
              <a:ext uri="{FF2B5EF4-FFF2-40B4-BE49-F238E27FC236}">
                <a16:creationId xmlns:a16="http://schemas.microsoft.com/office/drawing/2014/main" id="{FC2B703D-B3DE-47E3-B7E7-2744FFB89EED}"/>
              </a:ext>
            </a:extLst>
          </p:cNvPr>
          <p:cNvPicPr>
            <a:picLocks noChangeAspect="1"/>
          </p:cNvPicPr>
          <p:nvPr/>
        </p:nvPicPr>
        <p:blipFill>
          <a:blip r:embed="rId3"/>
          <a:stretch>
            <a:fillRect/>
          </a:stretch>
        </p:blipFill>
        <p:spPr>
          <a:xfrm>
            <a:off x="10788351" y="1082677"/>
            <a:ext cx="921499" cy="576000"/>
          </a:xfrm>
          <a:prstGeom prst="rect">
            <a:avLst/>
          </a:prstGeom>
        </p:spPr>
      </p:pic>
      <p:sp>
        <p:nvSpPr>
          <p:cNvPr id="8" name="Text Placeholder 3">
            <a:extLst>
              <a:ext uri="{FF2B5EF4-FFF2-40B4-BE49-F238E27FC236}">
                <a16:creationId xmlns:a16="http://schemas.microsoft.com/office/drawing/2014/main" id="{0AEEF07D-CC88-4936-8AB3-B848B92B7A1F}"/>
              </a:ext>
            </a:extLst>
          </p:cNvPr>
          <p:cNvSpPr txBox="1">
            <a:spLocks/>
          </p:cNvSpPr>
          <p:nvPr/>
        </p:nvSpPr>
        <p:spPr>
          <a:xfrm>
            <a:off x="295455" y="1658677"/>
            <a:ext cx="8207375" cy="504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Advertising Standard Authority – 5 </a:t>
            </a:r>
            <a:r>
              <a:rPr lang="en-GB" sz="1800" dirty="0" err="1"/>
              <a:t>febbraio</a:t>
            </a:r>
            <a:r>
              <a:rPr lang="en-GB" sz="1800" dirty="0"/>
              <a:t> 2020 </a:t>
            </a:r>
            <a:endParaRPr lang="it-IT" sz="1800" dirty="0"/>
          </a:p>
        </p:txBody>
      </p:sp>
      <p:sp>
        <p:nvSpPr>
          <p:cNvPr id="9" name="Content Placeholder 2">
            <a:extLst>
              <a:ext uri="{FF2B5EF4-FFF2-40B4-BE49-F238E27FC236}">
                <a16:creationId xmlns:a16="http://schemas.microsoft.com/office/drawing/2014/main" id="{E0A7A436-70DB-44FC-BA46-F0B3E10CC9ED}"/>
              </a:ext>
            </a:extLst>
          </p:cNvPr>
          <p:cNvSpPr txBox="1">
            <a:spLocks/>
          </p:cNvSpPr>
          <p:nvPr/>
        </p:nvSpPr>
        <p:spPr>
          <a:xfrm>
            <a:off x="400594" y="2215533"/>
            <a:ext cx="11309256" cy="1147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400">
                <a:solidFill>
                  <a:srgbClr val="343D41"/>
                </a:solidFill>
                <a:latin typeface="Georgia,Italic"/>
              </a:rPr>
              <a:t>SPOT PER LA STAMPA: </a:t>
            </a:r>
            <a:r>
              <a:rPr lang="it-IT" sz="1400" i="1">
                <a:solidFill>
                  <a:schemeClr val="accent1"/>
                </a:solidFill>
                <a:latin typeface="Georgia,Italic"/>
              </a:rPr>
              <a:t>Ma sai che stai viaggiando anche con la compagnia aerea con le emissioni più basse d'Europa? Ryanair ha le emissioni di carbonio più basse tra le principali compagnie aeree: 66 g di CO2 per ogni passeggero per chilometro. Questo perché abbiamo la flotta di aeromobili più giovane (età media 6 anni)</a:t>
            </a:r>
            <a:r>
              <a:rPr lang="it-IT" sz="1400" i="1">
                <a:solidFill>
                  <a:srgbClr val="343D41"/>
                </a:solidFill>
                <a:latin typeface="Georgia,Italic"/>
              </a:rPr>
              <a:t>, i fattori di carico più elevati (97% dei posti occupati) e i più efficienti motori a basso consumo di carburante.</a:t>
            </a:r>
            <a:endParaRPr lang="it-IT" i="1">
              <a:solidFill>
                <a:srgbClr val="343D41"/>
              </a:solidFill>
              <a:latin typeface="Georgia,Italic"/>
            </a:endParaRPr>
          </a:p>
          <a:p>
            <a:pPr marL="0" indent="0">
              <a:buNone/>
            </a:pPr>
            <a:endParaRPr lang="it-IT" dirty="0"/>
          </a:p>
        </p:txBody>
      </p:sp>
      <p:sp>
        <p:nvSpPr>
          <p:cNvPr id="10" name="Footer Placeholder 4">
            <a:extLst>
              <a:ext uri="{FF2B5EF4-FFF2-40B4-BE49-F238E27FC236}">
                <a16:creationId xmlns:a16="http://schemas.microsoft.com/office/drawing/2014/main" id="{2F2D12F4-AA5A-433D-BAFA-53A250475F78}"/>
              </a:ext>
            </a:extLst>
          </p:cNvPr>
          <p:cNvSpPr txBox="1">
            <a:spLocks/>
          </p:cNvSpPr>
          <p:nvPr/>
        </p:nvSpPr>
        <p:spPr>
          <a:xfrm>
            <a:off x="400594" y="3128871"/>
            <a:ext cx="6383383" cy="2871000"/>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400" dirty="0">
                <a:solidFill>
                  <a:srgbClr val="343D41"/>
                </a:solidFill>
                <a:latin typeface="Georgia,Italic"/>
              </a:rPr>
              <a:t>SPOT TELEVISIVO</a:t>
            </a:r>
            <a:r>
              <a:rPr lang="it-IT" sz="1400" i="1" dirty="0">
                <a:solidFill>
                  <a:srgbClr val="343D41"/>
                </a:solidFill>
                <a:latin typeface="Georgia,Italic"/>
              </a:rPr>
              <a:t>: Fly Ryanair. La compagnia aerea europea a basso costo e basse emissioni di CO2 a partire da soli £ 14,99. Prenota Ryanair oggi.</a:t>
            </a:r>
          </a:p>
          <a:p>
            <a:pPr algn="just"/>
            <a:endParaRPr lang="it-IT" sz="1400" i="1" dirty="0">
              <a:solidFill>
                <a:srgbClr val="343D41"/>
              </a:solidFill>
              <a:latin typeface="Georgia,Italic"/>
            </a:endParaRPr>
          </a:p>
          <a:p>
            <a:pPr algn="just"/>
            <a:r>
              <a:rPr lang="it-IT" sz="1400" dirty="0">
                <a:solidFill>
                  <a:srgbClr val="343D41"/>
                </a:solidFill>
                <a:latin typeface="Georgia,Italic"/>
              </a:rPr>
              <a:t>SPOT RADIOFONICO</a:t>
            </a:r>
            <a:r>
              <a:rPr lang="it-IT" sz="1400" i="1" dirty="0">
                <a:solidFill>
                  <a:srgbClr val="343D41"/>
                </a:solidFill>
                <a:latin typeface="Georgia,Italic"/>
              </a:rPr>
              <a:t>: Fly Ryanair. La compagnia aerea europea a basso costo, a basse emissioni di CO2 a partire da soli £14,99 solo andata ... Ryanair, tariffe basse, basse emissioni di CO2. Basato sulle prime 27 compagnie aeree europee.</a:t>
            </a:r>
          </a:p>
          <a:p>
            <a:endParaRPr lang="en-GB" dirty="0"/>
          </a:p>
        </p:txBody>
      </p:sp>
      <p:pic>
        <p:nvPicPr>
          <p:cNvPr id="11" name="Picture 2">
            <a:extLst>
              <a:ext uri="{FF2B5EF4-FFF2-40B4-BE49-F238E27FC236}">
                <a16:creationId xmlns:a16="http://schemas.microsoft.com/office/drawing/2014/main" id="{AF8BD428-223A-4825-BA55-5813E9D013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7482" y="3122633"/>
            <a:ext cx="3527624" cy="24338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176E1D3-B4E5-44D9-A1B9-1D3ACDBEBB18}"/>
              </a:ext>
            </a:extLst>
          </p:cNvPr>
          <p:cNvPicPr>
            <a:picLocks noChangeAspect="1"/>
          </p:cNvPicPr>
          <p:nvPr/>
        </p:nvPicPr>
        <p:blipFill>
          <a:blip r:embed="rId5"/>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50520228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ctangle 2">
            <a:extLst>
              <a:ext uri="{FF2B5EF4-FFF2-40B4-BE49-F238E27FC236}">
                <a16:creationId xmlns:a16="http://schemas.microsoft.com/office/drawing/2014/main" id="{51E924CD-0A8A-41E8-BE30-85443F5AD15D}"/>
              </a:ext>
            </a:extLst>
          </p:cNvPr>
          <p:cNvSpPr/>
          <p:nvPr/>
        </p:nvSpPr>
        <p:spPr>
          <a:xfrm>
            <a:off x="314686" y="1206528"/>
            <a:ext cx="1409810" cy="369332"/>
          </a:xfrm>
          <a:prstGeom prst="rect">
            <a:avLst/>
          </a:prstGeom>
        </p:spPr>
        <p:txBody>
          <a:bodyPr wrap="none">
            <a:spAutoFit/>
          </a:bodyPr>
          <a:lstStyle/>
          <a:p>
            <a:r>
              <a:rPr lang="it-IT" b="1" dirty="0"/>
              <a:t>Caso Ryanair</a:t>
            </a:r>
          </a:p>
        </p:txBody>
      </p:sp>
      <p:sp>
        <p:nvSpPr>
          <p:cNvPr id="4" name="Rectangle 3">
            <a:extLst>
              <a:ext uri="{FF2B5EF4-FFF2-40B4-BE49-F238E27FC236}">
                <a16:creationId xmlns:a16="http://schemas.microsoft.com/office/drawing/2014/main" id="{9B8248BB-A935-47DE-9050-A1ECF25B5C9D}"/>
              </a:ext>
            </a:extLst>
          </p:cNvPr>
          <p:cNvSpPr/>
          <p:nvPr/>
        </p:nvSpPr>
        <p:spPr>
          <a:xfrm>
            <a:off x="314686" y="1669758"/>
            <a:ext cx="6096000" cy="646331"/>
          </a:xfrm>
          <a:prstGeom prst="rect">
            <a:avLst/>
          </a:prstGeom>
        </p:spPr>
        <p:txBody>
          <a:bodyPr>
            <a:spAutoFit/>
          </a:bodyPr>
          <a:lstStyle/>
          <a:p>
            <a:r>
              <a:rPr lang="en-GB" dirty="0"/>
              <a:t>Advertising Standard Authority – 5 </a:t>
            </a:r>
            <a:r>
              <a:rPr lang="en-GB" dirty="0" err="1"/>
              <a:t>febbraio</a:t>
            </a:r>
            <a:r>
              <a:rPr lang="en-GB" dirty="0"/>
              <a:t> 2020 </a:t>
            </a:r>
          </a:p>
          <a:p>
            <a:r>
              <a:rPr lang="en-GB" dirty="0" err="1"/>
              <a:t>Emissioni</a:t>
            </a:r>
            <a:r>
              <a:rPr lang="en-GB" dirty="0"/>
              <a:t> CO2</a:t>
            </a:r>
            <a:endParaRPr lang="it-IT" dirty="0"/>
          </a:p>
        </p:txBody>
      </p:sp>
      <p:pic>
        <p:nvPicPr>
          <p:cNvPr id="7" name="Picture 6">
            <a:extLst>
              <a:ext uri="{FF2B5EF4-FFF2-40B4-BE49-F238E27FC236}">
                <a16:creationId xmlns:a16="http://schemas.microsoft.com/office/drawing/2014/main" id="{0D9BAA38-163B-47A1-87E9-0A73EA964A13}"/>
              </a:ext>
            </a:extLst>
          </p:cNvPr>
          <p:cNvPicPr>
            <a:picLocks noChangeAspect="1"/>
          </p:cNvPicPr>
          <p:nvPr/>
        </p:nvPicPr>
        <p:blipFill>
          <a:blip r:embed="rId3"/>
          <a:stretch>
            <a:fillRect/>
          </a:stretch>
        </p:blipFill>
        <p:spPr>
          <a:xfrm>
            <a:off x="10887323" y="1103194"/>
            <a:ext cx="921499" cy="576000"/>
          </a:xfrm>
          <a:prstGeom prst="rect">
            <a:avLst/>
          </a:prstGeom>
        </p:spPr>
      </p:pic>
      <p:sp>
        <p:nvSpPr>
          <p:cNvPr id="8" name="Content Placeholder 2">
            <a:extLst>
              <a:ext uri="{FF2B5EF4-FFF2-40B4-BE49-F238E27FC236}">
                <a16:creationId xmlns:a16="http://schemas.microsoft.com/office/drawing/2014/main" id="{1B5FFFE2-7793-4AA3-926E-C6029339B077}"/>
              </a:ext>
            </a:extLst>
          </p:cNvPr>
          <p:cNvSpPr txBox="1">
            <a:spLocks/>
          </p:cNvSpPr>
          <p:nvPr/>
        </p:nvSpPr>
        <p:spPr>
          <a:xfrm>
            <a:off x="314685" y="2374320"/>
            <a:ext cx="114941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dirty="0"/>
              <a:t>L'ASA ha condannato Ryanair al ritiro immediato della pubblicità diffusa a settembre 2019, poiché basata su dichiarazioni non comprovate e in ogni caso i dati forniti non erano sufficienti per dimostrare che Ryanair fosse la compagnia aerea con le più basse emissioni di carbonio:</a:t>
            </a:r>
          </a:p>
          <a:p>
            <a:pPr marL="0" indent="0" algn="just">
              <a:buNone/>
            </a:pPr>
            <a:endParaRPr lang="it-IT" sz="1800" dirty="0"/>
          </a:p>
          <a:p>
            <a:pPr marL="0" indent="0" algn="just">
              <a:buNone/>
            </a:pPr>
            <a:r>
              <a:rPr lang="it-IT" sz="1800" dirty="0">
                <a:solidFill>
                  <a:schemeClr val="accent1"/>
                </a:solidFill>
              </a:rPr>
              <a:t>l'annuncio non menzionava la densità dei posti a sedere, fornendo quindi un'informazione incompleta e fuorviante; gli altri due annunci invece non chiarivano la base del confronto in quanto non fornivano alcuna informazione sul criterio utilizzato per misurare le emissioni, su come era stato calcolato il livello di emissioni o sul ruolo della densità di posti a sedere in tale calcolo; infine non era chiaro neppure quali compagnie aeree fossero state oggetto del confronto, visto che non esiste una definizione di "major </a:t>
            </a:r>
            <a:r>
              <a:rPr lang="it-IT" sz="1800" dirty="0" err="1">
                <a:solidFill>
                  <a:schemeClr val="accent1"/>
                </a:solidFill>
              </a:rPr>
              <a:t>airline</a:t>
            </a:r>
            <a:r>
              <a:rPr lang="it-IT" sz="1800" dirty="0">
                <a:solidFill>
                  <a:schemeClr val="accent1"/>
                </a:solidFill>
              </a:rPr>
              <a:t>".</a:t>
            </a:r>
          </a:p>
        </p:txBody>
      </p:sp>
      <p:pic>
        <p:nvPicPr>
          <p:cNvPr id="9" name="Picture 8">
            <a:extLst>
              <a:ext uri="{FF2B5EF4-FFF2-40B4-BE49-F238E27FC236}">
                <a16:creationId xmlns:a16="http://schemas.microsoft.com/office/drawing/2014/main" id="{4A1388A7-5BF8-4C28-B90C-37C6147CDEF3}"/>
              </a:ext>
            </a:extLst>
          </p:cNvPr>
          <p:cNvPicPr>
            <a:picLocks noChangeAspect="1"/>
          </p:cNvPicPr>
          <p:nvPr/>
        </p:nvPicPr>
        <p:blipFill>
          <a:blip r:embed="rId4"/>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21147066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ctangle 2">
            <a:extLst>
              <a:ext uri="{FF2B5EF4-FFF2-40B4-BE49-F238E27FC236}">
                <a16:creationId xmlns:a16="http://schemas.microsoft.com/office/drawing/2014/main" id="{51E924CD-0A8A-41E8-BE30-85443F5AD15D}"/>
              </a:ext>
            </a:extLst>
          </p:cNvPr>
          <p:cNvSpPr/>
          <p:nvPr/>
        </p:nvSpPr>
        <p:spPr>
          <a:xfrm>
            <a:off x="314686" y="1206528"/>
            <a:ext cx="3219023" cy="369332"/>
          </a:xfrm>
          <a:prstGeom prst="rect">
            <a:avLst/>
          </a:prstGeom>
        </p:spPr>
        <p:txBody>
          <a:bodyPr wrap="none">
            <a:spAutoFit/>
          </a:bodyPr>
          <a:lstStyle/>
          <a:p>
            <a:r>
              <a:rPr lang="it-IT" b="1" dirty="0" err="1"/>
              <a:t>Jury</a:t>
            </a:r>
            <a:r>
              <a:rPr lang="it-IT" b="1" dirty="0"/>
              <a:t> de </a:t>
            </a:r>
            <a:r>
              <a:rPr lang="it-IT" b="1" dirty="0" err="1"/>
              <a:t>Déontologie</a:t>
            </a:r>
            <a:r>
              <a:rPr lang="it-IT" b="1" dirty="0"/>
              <a:t> </a:t>
            </a:r>
            <a:r>
              <a:rPr lang="it-IT" b="1" dirty="0" err="1"/>
              <a:t>Publicitaire</a:t>
            </a:r>
            <a:endParaRPr lang="it-IT" b="1" dirty="0"/>
          </a:p>
        </p:txBody>
      </p:sp>
      <p:pic>
        <p:nvPicPr>
          <p:cNvPr id="7" name="Picture 6">
            <a:extLst>
              <a:ext uri="{FF2B5EF4-FFF2-40B4-BE49-F238E27FC236}">
                <a16:creationId xmlns:a16="http://schemas.microsoft.com/office/drawing/2014/main" id="{450015F1-DDCD-4D74-A4D1-5C4222C37118}"/>
              </a:ext>
            </a:extLst>
          </p:cNvPr>
          <p:cNvPicPr>
            <a:picLocks noChangeAspect="1"/>
          </p:cNvPicPr>
          <p:nvPr/>
        </p:nvPicPr>
        <p:blipFill>
          <a:blip r:embed="rId3"/>
          <a:stretch>
            <a:fillRect/>
          </a:stretch>
        </p:blipFill>
        <p:spPr>
          <a:xfrm>
            <a:off x="10805678" y="1015422"/>
            <a:ext cx="961551" cy="648000"/>
          </a:xfrm>
          <a:prstGeom prst="rect">
            <a:avLst/>
          </a:prstGeom>
        </p:spPr>
      </p:pic>
      <p:sp>
        <p:nvSpPr>
          <p:cNvPr id="8" name="Text Placeholder 3">
            <a:extLst>
              <a:ext uri="{FF2B5EF4-FFF2-40B4-BE49-F238E27FC236}">
                <a16:creationId xmlns:a16="http://schemas.microsoft.com/office/drawing/2014/main" id="{EC90C6A6-1D2A-4C10-96B6-21BE07F0EDC7}"/>
              </a:ext>
            </a:extLst>
          </p:cNvPr>
          <p:cNvSpPr txBox="1">
            <a:spLocks/>
          </p:cNvSpPr>
          <p:nvPr/>
        </p:nvSpPr>
        <p:spPr>
          <a:xfrm>
            <a:off x="314686" y="1658677"/>
            <a:ext cx="8207375" cy="504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Auto elettriche</a:t>
            </a:r>
          </a:p>
        </p:txBody>
      </p:sp>
      <p:sp>
        <p:nvSpPr>
          <p:cNvPr id="9" name="Content Placeholder 2">
            <a:extLst>
              <a:ext uri="{FF2B5EF4-FFF2-40B4-BE49-F238E27FC236}">
                <a16:creationId xmlns:a16="http://schemas.microsoft.com/office/drawing/2014/main" id="{3B5862F6-4761-4CDB-BFC2-6E2CB1F8844C}"/>
              </a:ext>
            </a:extLst>
          </p:cNvPr>
          <p:cNvSpPr txBox="1">
            <a:spLocks/>
          </p:cNvSpPr>
          <p:nvPr/>
        </p:nvSpPr>
        <p:spPr>
          <a:xfrm>
            <a:off x="295454" y="2241882"/>
            <a:ext cx="1147177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000" i="1" dirty="0" err="1"/>
              <a:t>Jury</a:t>
            </a:r>
            <a:r>
              <a:rPr lang="it-IT" sz="2000" i="1" dirty="0"/>
              <a:t> de </a:t>
            </a:r>
            <a:r>
              <a:rPr lang="it-IT" sz="2000" i="1" dirty="0" err="1"/>
              <a:t>Déontologie</a:t>
            </a:r>
            <a:r>
              <a:rPr lang="it-IT" sz="2000" i="1" dirty="0"/>
              <a:t> </a:t>
            </a:r>
            <a:r>
              <a:rPr lang="it-IT" sz="2000" i="1" dirty="0" err="1"/>
              <a:t>Publicitaire</a:t>
            </a:r>
            <a:r>
              <a:rPr lang="it-IT" sz="2000" dirty="0"/>
              <a:t> con decisione n. 314/14 (</a:t>
            </a:r>
            <a:r>
              <a:rPr lang="it-IT" sz="2000" i="1" dirty="0"/>
              <a:t>Location De </a:t>
            </a:r>
            <a:r>
              <a:rPr lang="it-IT" sz="2000" i="1" dirty="0" err="1"/>
              <a:t>Voiture</a:t>
            </a:r>
            <a:r>
              <a:rPr lang="it-IT" sz="2000" dirty="0"/>
              <a:t>) ha censurato la campagna di alcune compagnie di noleggio di auto elettriche che definivano “Ecologico” e “Pulito” il servizio in quanto i veicoli erano ricaricati con energia elettrica rinnovabile. criticando così la carenza di relativizzazione dei </a:t>
            </a:r>
            <a:r>
              <a:rPr lang="it-IT" sz="2000" i="1" dirty="0" err="1"/>
              <a:t>claim</a:t>
            </a:r>
            <a:r>
              <a:rPr lang="it-IT" sz="2000" dirty="0"/>
              <a:t> utilizzati </a:t>
            </a:r>
            <a:r>
              <a:rPr lang="it-IT" sz="2000" dirty="0">
                <a:solidFill>
                  <a:schemeClr val="accent1"/>
                </a:solidFill>
              </a:rPr>
              <a:t>“Il </a:t>
            </a:r>
            <a:r>
              <a:rPr lang="it-IT" sz="2000" dirty="0" err="1">
                <a:solidFill>
                  <a:schemeClr val="accent1"/>
                </a:solidFill>
              </a:rPr>
              <a:t>Jury</a:t>
            </a:r>
            <a:r>
              <a:rPr lang="it-IT" sz="2000" dirty="0">
                <a:solidFill>
                  <a:schemeClr val="accent1"/>
                </a:solidFill>
              </a:rPr>
              <a:t> rileva che le due pagine pubblicitarie contestate dichiarano il carattere ‘ecologico’ del servizio promosso, senza il minimo elemento di relativizzazione o di confronto. Tuttavia, l’utilizzo di questo servizio ha necessariamente alcuni effetti negativi sull’ambiente, in particolare le parti soggette ad usura dei veicoli utilizzati e l’elettricità necessaria per ricaricarli, che non è stato previsto che provenga interamente da fonti rinnovabili”</a:t>
            </a:r>
            <a:r>
              <a:rPr lang="it-IT" sz="2000" dirty="0"/>
              <a:t>.</a:t>
            </a:r>
          </a:p>
        </p:txBody>
      </p:sp>
      <p:pic>
        <p:nvPicPr>
          <p:cNvPr id="10" name="Picture 9">
            <a:extLst>
              <a:ext uri="{FF2B5EF4-FFF2-40B4-BE49-F238E27FC236}">
                <a16:creationId xmlns:a16="http://schemas.microsoft.com/office/drawing/2014/main" id="{EAB04189-232B-4F4A-911E-A5775781C296}"/>
              </a:ext>
            </a:extLst>
          </p:cNvPr>
          <p:cNvPicPr>
            <a:picLocks noChangeAspect="1"/>
          </p:cNvPicPr>
          <p:nvPr/>
        </p:nvPicPr>
        <p:blipFill>
          <a:blip r:embed="rId4"/>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205435718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ctangle 2">
            <a:extLst>
              <a:ext uri="{FF2B5EF4-FFF2-40B4-BE49-F238E27FC236}">
                <a16:creationId xmlns:a16="http://schemas.microsoft.com/office/drawing/2014/main" id="{51E924CD-0A8A-41E8-BE30-85443F5AD15D}"/>
              </a:ext>
            </a:extLst>
          </p:cNvPr>
          <p:cNvSpPr/>
          <p:nvPr/>
        </p:nvSpPr>
        <p:spPr>
          <a:xfrm>
            <a:off x="314685" y="1232653"/>
            <a:ext cx="5554891" cy="646331"/>
          </a:xfrm>
          <a:prstGeom prst="rect">
            <a:avLst/>
          </a:prstGeom>
        </p:spPr>
        <p:txBody>
          <a:bodyPr wrap="square">
            <a:spAutoFit/>
          </a:bodyPr>
          <a:lstStyle/>
          <a:p>
            <a:r>
              <a:rPr lang="es-ES" b="1" dirty="0"/>
              <a:t>Pronuncia ASA su BMW (UK) </a:t>
            </a:r>
            <a:r>
              <a:rPr lang="es-ES" b="1" dirty="0" err="1"/>
              <a:t>Ltd</a:t>
            </a:r>
            <a:r>
              <a:rPr lang="es-ES" b="1" dirty="0"/>
              <a:t> – 6 </a:t>
            </a:r>
            <a:r>
              <a:rPr lang="es-ES" b="1" dirty="0" err="1"/>
              <a:t>dicembre</a:t>
            </a:r>
            <a:r>
              <a:rPr lang="es-ES" b="1" dirty="0"/>
              <a:t> 2017</a:t>
            </a:r>
            <a:br>
              <a:rPr lang="es-ES" dirty="0"/>
            </a:br>
            <a:endParaRPr lang="it-IT" b="1" dirty="0"/>
          </a:p>
        </p:txBody>
      </p:sp>
      <p:pic>
        <p:nvPicPr>
          <p:cNvPr id="7" name="Picture 6">
            <a:extLst>
              <a:ext uri="{FF2B5EF4-FFF2-40B4-BE49-F238E27FC236}">
                <a16:creationId xmlns:a16="http://schemas.microsoft.com/office/drawing/2014/main" id="{BDC8E87A-BBBA-404D-89E0-7BD845B65219}"/>
              </a:ext>
            </a:extLst>
          </p:cNvPr>
          <p:cNvPicPr>
            <a:picLocks noChangeAspect="1"/>
          </p:cNvPicPr>
          <p:nvPr/>
        </p:nvPicPr>
        <p:blipFill>
          <a:blip r:embed="rId3"/>
          <a:stretch>
            <a:fillRect/>
          </a:stretch>
        </p:blipFill>
        <p:spPr>
          <a:xfrm>
            <a:off x="10893050" y="944653"/>
            <a:ext cx="921499" cy="576000"/>
          </a:xfrm>
          <a:prstGeom prst="rect">
            <a:avLst/>
          </a:prstGeom>
        </p:spPr>
      </p:pic>
      <p:sp>
        <p:nvSpPr>
          <p:cNvPr id="8" name="Text Placeholder 3">
            <a:extLst>
              <a:ext uri="{FF2B5EF4-FFF2-40B4-BE49-F238E27FC236}">
                <a16:creationId xmlns:a16="http://schemas.microsoft.com/office/drawing/2014/main" id="{7308C932-1D06-4AD5-BDB0-912EE3272649}"/>
              </a:ext>
            </a:extLst>
          </p:cNvPr>
          <p:cNvSpPr txBox="1">
            <a:spLocks/>
          </p:cNvSpPr>
          <p:nvPr/>
        </p:nvSpPr>
        <p:spPr>
          <a:xfrm>
            <a:off x="314686" y="1658677"/>
            <a:ext cx="8207375" cy="504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Auto elettriche</a:t>
            </a:r>
          </a:p>
        </p:txBody>
      </p:sp>
      <p:sp>
        <p:nvSpPr>
          <p:cNvPr id="9" name="Rectangle 8">
            <a:extLst>
              <a:ext uri="{FF2B5EF4-FFF2-40B4-BE49-F238E27FC236}">
                <a16:creationId xmlns:a16="http://schemas.microsoft.com/office/drawing/2014/main" id="{DB6AA005-4382-430B-8588-9788B34EB263}"/>
              </a:ext>
            </a:extLst>
          </p:cNvPr>
          <p:cNvSpPr/>
          <p:nvPr/>
        </p:nvSpPr>
        <p:spPr>
          <a:xfrm>
            <a:off x="410478" y="2515558"/>
            <a:ext cx="4744995" cy="2031325"/>
          </a:xfrm>
          <a:prstGeom prst="rect">
            <a:avLst/>
          </a:prstGeom>
        </p:spPr>
        <p:txBody>
          <a:bodyPr wrap="square">
            <a:spAutoFit/>
          </a:bodyPr>
          <a:lstStyle/>
          <a:p>
            <a:pPr algn="just"/>
            <a:r>
              <a:rPr lang="it-IT" dirty="0"/>
              <a:t>Sono fuorvianti le affermazioni </a:t>
            </a:r>
            <a:r>
              <a:rPr lang="it-IT" i="1" dirty="0"/>
              <a:t>"Avendo già guidato auto ad alto consumo di benzina, mi sono reso conto che ora è il momento di passare a un'auto elettrica. A emissioni zero, la i3 è davvero un'auto pulita e aiuta a restituire all'ambiente"</a:t>
            </a:r>
            <a:r>
              <a:rPr lang="it-IT" dirty="0"/>
              <a:t> contenute in un video pubblicitario postato su Facebook.</a:t>
            </a:r>
          </a:p>
        </p:txBody>
      </p:sp>
      <p:pic>
        <p:nvPicPr>
          <p:cNvPr id="10" name="Picture 9">
            <a:extLst>
              <a:ext uri="{FF2B5EF4-FFF2-40B4-BE49-F238E27FC236}">
                <a16:creationId xmlns:a16="http://schemas.microsoft.com/office/drawing/2014/main" id="{88159401-E751-4BA9-ACEF-43278AD1BBF8}"/>
              </a:ext>
            </a:extLst>
          </p:cNvPr>
          <p:cNvPicPr>
            <a:picLocks noChangeAspect="1"/>
          </p:cNvPicPr>
          <p:nvPr/>
        </p:nvPicPr>
        <p:blipFill>
          <a:blip r:embed="rId4"/>
          <a:stretch>
            <a:fillRect/>
          </a:stretch>
        </p:blipFill>
        <p:spPr>
          <a:xfrm>
            <a:off x="6318766" y="2066501"/>
            <a:ext cx="5035033" cy="3744000"/>
          </a:xfrm>
          <a:prstGeom prst="rect">
            <a:avLst/>
          </a:prstGeom>
        </p:spPr>
      </p:pic>
      <p:pic>
        <p:nvPicPr>
          <p:cNvPr id="11" name="Picture 10">
            <a:extLst>
              <a:ext uri="{FF2B5EF4-FFF2-40B4-BE49-F238E27FC236}">
                <a16:creationId xmlns:a16="http://schemas.microsoft.com/office/drawing/2014/main" id="{3BB5583B-15FD-49A5-A8AA-768F62118EDE}"/>
              </a:ext>
            </a:extLst>
          </p:cNvPr>
          <p:cNvPicPr>
            <a:picLocks noChangeAspect="1"/>
          </p:cNvPicPr>
          <p:nvPr/>
        </p:nvPicPr>
        <p:blipFill>
          <a:blip r:embed="rId5"/>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135970497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4803579" y="1229096"/>
            <a:ext cx="2844140" cy="369332"/>
          </a:xfrm>
          <a:prstGeom prst="rect">
            <a:avLst/>
          </a:prstGeom>
          <a:noFill/>
        </p:spPr>
        <p:txBody>
          <a:bodyPr wrap="square" rtlCol="0">
            <a:spAutoFit/>
          </a:bodyPr>
          <a:lstStyle/>
          <a:p>
            <a:r>
              <a:rPr lang="it-IT" b="1" dirty="0"/>
              <a:t>Il </a:t>
            </a:r>
            <a:r>
              <a:rPr lang="it-IT" b="1" dirty="0" err="1"/>
              <a:t>greenwashing</a:t>
            </a:r>
            <a:endParaRPr lang="it-IT" b="1" dirty="0"/>
          </a:p>
        </p:txBody>
      </p:sp>
      <p:sp>
        <p:nvSpPr>
          <p:cNvPr id="4" name="CasellaDiTesto 3"/>
          <p:cNvSpPr txBox="1"/>
          <p:nvPr/>
        </p:nvSpPr>
        <p:spPr>
          <a:xfrm>
            <a:off x="665018" y="2280062"/>
            <a:ext cx="10634353" cy="4524315"/>
          </a:xfrm>
          <a:prstGeom prst="rect">
            <a:avLst/>
          </a:prstGeom>
          <a:noFill/>
        </p:spPr>
        <p:txBody>
          <a:bodyPr wrap="square" rtlCol="0">
            <a:spAutoFit/>
          </a:bodyPr>
          <a:lstStyle/>
          <a:p>
            <a:pPr algn="just"/>
            <a:r>
              <a:rPr lang="it-IT" dirty="0"/>
              <a:t>Il termine </a:t>
            </a:r>
            <a:r>
              <a:rPr lang="it-IT" dirty="0" err="1"/>
              <a:t>greenwashing</a:t>
            </a:r>
            <a:r>
              <a:rPr lang="it-IT" dirty="0"/>
              <a:t> deriva dalla combinazione della parola «green» (verde, nel senso di ecologico) e «</a:t>
            </a:r>
            <a:r>
              <a:rPr lang="it-IT" dirty="0" err="1"/>
              <a:t>whitewashing</a:t>
            </a:r>
            <a:r>
              <a:rPr lang="it-IT" dirty="0"/>
              <a:t>» (sbiancare, riverniciare per coprire le imperfezioni).</a:t>
            </a:r>
          </a:p>
          <a:p>
            <a:pPr algn="just"/>
            <a:r>
              <a:rPr lang="it-IT" dirty="0"/>
              <a:t>Si tratta della tecnica con cui le imprese cercano attraverso campagne pubblicitarie e strategie di marketing esaltanti una particolare attenzione per l’ambiente da parte dell’impresa di infondere nei consumatori l’idea che l’impresa è ecosostenibile, quando di fatto non lo è.</a:t>
            </a:r>
          </a:p>
          <a:p>
            <a:endParaRPr lang="it-IT" dirty="0"/>
          </a:p>
          <a:p>
            <a:pPr algn="just"/>
            <a:r>
              <a:rPr lang="it-IT" dirty="0"/>
              <a:t>Questo fenomeno rappresenta una grave minaccia per il sistema stesso della libera concorrenza, in quanto da un lato è idoneo a danneggiare i consumatori che in questo modo vengono distolti dalle proprie scelte di consumo, o peggio ancora resi scettici di fronte anche a dichiarazioni genuine altrui, e dall’altro rischia di nuocere ai concorrenti che diligentemente si avvalgono di </a:t>
            </a:r>
            <a:r>
              <a:rPr lang="it-IT" i="1" dirty="0" err="1"/>
              <a:t>greenclaims</a:t>
            </a:r>
            <a:r>
              <a:rPr lang="it-IT" dirty="0"/>
              <a:t> corretti. </a:t>
            </a:r>
          </a:p>
          <a:p>
            <a:pPr algn="just"/>
            <a:endParaRPr lang="it-IT" dirty="0"/>
          </a:p>
          <a:p>
            <a:pPr algn="just"/>
            <a:r>
              <a:rPr lang="it-IT" dirty="0"/>
              <a:t>Il fenomeno ad oggi è combattuto principalmente con il ricorso all’Autorità di autodisciplina pubblicitaria o con la denuncia all’AGCM per pratica commerciale scorretta o per pubblicità ingannevole o comparativa illecita.</a:t>
            </a:r>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208627673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Rectangle 6">
            <a:extLst>
              <a:ext uri="{FF2B5EF4-FFF2-40B4-BE49-F238E27FC236}">
                <a16:creationId xmlns:a16="http://schemas.microsoft.com/office/drawing/2014/main" id="{94CBF072-953C-4B26-B0DA-43D72956ECFC}"/>
              </a:ext>
            </a:extLst>
          </p:cNvPr>
          <p:cNvSpPr/>
          <p:nvPr/>
        </p:nvSpPr>
        <p:spPr>
          <a:xfrm>
            <a:off x="295455" y="1171694"/>
            <a:ext cx="5554891" cy="646331"/>
          </a:xfrm>
          <a:prstGeom prst="rect">
            <a:avLst/>
          </a:prstGeom>
        </p:spPr>
        <p:txBody>
          <a:bodyPr wrap="square">
            <a:spAutoFit/>
          </a:bodyPr>
          <a:lstStyle/>
          <a:p>
            <a:r>
              <a:rPr lang="es-ES" b="1" dirty="0"/>
              <a:t>Pronuncia ASA su BMW (UK) </a:t>
            </a:r>
            <a:r>
              <a:rPr lang="es-ES" b="1" dirty="0" err="1"/>
              <a:t>Ltd</a:t>
            </a:r>
            <a:r>
              <a:rPr lang="es-ES" b="1" dirty="0"/>
              <a:t> – 6 </a:t>
            </a:r>
            <a:r>
              <a:rPr lang="es-ES" b="1" dirty="0" err="1"/>
              <a:t>dicembre</a:t>
            </a:r>
            <a:r>
              <a:rPr lang="es-ES" b="1" dirty="0"/>
              <a:t> 2017</a:t>
            </a:r>
            <a:br>
              <a:rPr lang="es-ES" dirty="0"/>
            </a:br>
            <a:endParaRPr lang="it-IT" b="1" dirty="0"/>
          </a:p>
        </p:txBody>
      </p:sp>
      <p:sp>
        <p:nvSpPr>
          <p:cNvPr id="8" name="Content Placeholder 2">
            <a:extLst>
              <a:ext uri="{FF2B5EF4-FFF2-40B4-BE49-F238E27FC236}">
                <a16:creationId xmlns:a16="http://schemas.microsoft.com/office/drawing/2014/main" id="{2ADD1C0F-A27D-451F-A7BC-00C602499AFD}"/>
              </a:ext>
            </a:extLst>
          </p:cNvPr>
          <p:cNvSpPr txBox="1">
            <a:spLocks/>
          </p:cNvSpPr>
          <p:nvPr/>
        </p:nvSpPr>
        <p:spPr>
          <a:xfrm>
            <a:off x="409302" y="1904985"/>
            <a:ext cx="11260183" cy="425327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600" dirty="0"/>
              <a:t>Dall'istruttoria è emerso che la BMW i3 è un veicolo disponibile in due modelli: un modello completamente elettrico e un modello che presenta in aggiunta alla batteria un piccolo motore a benzina che serve per ricaricare la batteria stessa dandole un tempo di durata più lungo (c.d. "range </a:t>
            </a:r>
            <a:r>
              <a:rPr lang="it-IT" sz="2600" dirty="0" err="1"/>
              <a:t>extender</a:t>
            </a:r>
            <a:r>
              <a:rPr lang="it-IT" sz="2600" dirty="0"/>
              <a:t>").</a:t>
            </a:r>
          </a:p>
          <a:p>
            <a:pPr marL="0" indent="0" algn="just">
              <a:buNone/>
            </a:pPr>
            <a:r>
              <a:rPr lang="it-IT" sz="2600" dirty="0"/>
              <a:t>Questo motore a benzina aggiuntivo non alimenta l'auto (come nei veicoli ibridi), ma si limita a mantenere carica la batteria in modo che il veicolo possa essere alimentato soltanto ad elettricità. Tuttavia quando funziona produce delle emissioni di CO2.</a:t>
            </a:r>
          </a:p>
          <a:p>
            <a:pPr marL="0" indent="0" algn="just">
              <a:buNone/>
            </a:pPr>
            <a:endParaRPr lang="it-IT" sz="2600" dirty="0"/>
          </a:p>
          <a:p>
            <a:pPr marL="0" indent="0" algn="just">
              <a:buNone/>
            </a:pPr>
            <a:r>
              <a:rPr lang="it-IT" sz="2600" dirty="0"/>
              <a:t>BMW ha sostenuto che</a:t>
            </a:r>
          </a:p>
          <a:p>
            <a:pPr marL="285750" indent="-285750" algn="just">
              <a:buFontTx/>
              <a:buChar char="-"/>
            </a:pPr>
            <a:r>
              <a:rPr lang="it-IT" sz="2600" dirty="0"/>
              <a:t>il </a:t>
            </a:r>
            <a:r>
              <a:rPr lang="it-IT" sz="2600" dirty="0" err="1"/>
              <a:t>claim</a:t>
            </a:r>
            <a:r>
              <a:rPr lang="it-IT" sz="2600" dirty="0"/>
              <a:t> "</a:t>
            </a:r>
            <a:r>
              <a:rPr lang="it-IT" sz="2600" i="1" dirty="0"/>
              <a:t>emissioni zero" </a:t>
            </a:r>
            <a:r>
              <a:rPr lang="it-IT" sz="2600" dirty="0"/>
              <a:t>doveva essere riferito alla "guida" del veicolo dotato del "range </a:t>
            </a:r>
            <a:r>
              <a:rPr lang="it-IT" sz="2600" dirty="0" err="1"/>
              <a:t>extender</a:t>
            </a:r>
            <a:r>
              <a:rPr lang="it-IT" sz="2600" dirty="0"/>
              <a:t>";</a:t>
            </a:r>
          </a:p>
          <a:p>
            <a:pPr marL="285750" indent="-285750" algn="just">
              <a:buFontTx/>
              <a:buChar char="-"/>
            </a:pPr>
            <a:r>
              <a:rPr lang="it-IT" sz="2600" dirty="0"/>
              <a:t>l'annuncio non implicava che fosse a emissione zero la generazione dell'elettricità per caricare la batteria, ma ad "emissione zero" era solo la guida dell'auto intesa come la sua alimentazione ad elettricità;</a:t>
            </a:r>
          </a:p>
          <a:p>
            <a:pPr marL="285750" indent="-285750" algn="just">
              <a:buFontTx/>
              <a:buChar char="-"/>
            </a:pPr>
            <a:r>
              <a:rPr lang="it-IT" sz="2600" dirty="0"/>
              <a:t>ulteriori informazioni erano disponibili sul sito web di BMW accessibili dal link del post Facebook;</a:t>
            </a:r>
          </a:p>
          <a:p>
            <a:pPr marL="285750" indent="-285750" algn="just">
              <a:buFontTx/>
              <a:buChar char="-"/>
            </a:pPr>
            <a:r>
              <a:rPr lang="en-GB" sz="2600" dirty="0"/>
              <a:t>il </a:t>
            </a:r>
            <a:r>
              <a:rPr lang="en-GB" sz="2600" dirty="0" err="1"/>
              <a:t>sito</a:t>
            </a:r>
            <a:r>
              <a:rPr lang="en-GB" sz="2600" dirty="0"/>
              <a:t> web </a:t>
            </a:r>
            <a:r>
              <a:rPr lang="en-GB" sz="2600" dirty="0" err="1"/>
              <a:t>includeva</a:t>
            </a:r>
            <a:r>
              <a:rPr lang="en-GB" sz="2600" dirty="0"/>
              <a:t> la </a:t>
            </a:r>
            <a:r>
              <a:rPr lang="en-GB" sz="2600" dirty="0" err="1"/>
              <a:t>dichiarazione</a:t>
            </a:r>
            <a:r>
              <a:rPr lang="en-GB" sz="2600" dirty="0"/>
              <a:t> "BMW genera zero </a:t>
            </a:r>
            <a:r>
              <a:rPr lang="en-GB" sz="2600" dirty="0" err="1"/>
              <a:t>emissioni</a:t>
            </a:r>
            <a:r>
              <a:rPr lang="en-GB" sz="2600" dirty="0"/>
              <a:t> di </a:t>
            </a:r>
            <a:r>
              <a:rPr lang="en-GB" sz="2600" dirty="0" err="1"/>
              <a:t>guida</a:t>
            </a:r>
            <a:r>
              <a:rPr lang="en-GB" sz="2600" dirty="0"/>
              <a:t>" (“it (i.e. the BMW i3) generates zero driving emissions);</a:t>
            </a:r>
          </a:p>
          <a:p>
            <a:pPr marL="285750" indent="-285750" algn="just">
              <a:buFontTx/>
              <a:buChar char="-"/>
            </a:pPr>
            <a:r>
              <a:rPr lang="en-GB" sz="2600" dirty="0"/>
              <a:t>il </a:t>
            </a:r>
            <a:r>
              <a:rPr lang="en-GB" sz="2600" dirty="0" err="1"/>
              <a:t>riferimento</a:t>
            </a:r>
            <a:r>
              <a:rPr lang="en-GB" sz="2600" dirty="0"/>
              <a:t> </a:t>
            </a:r>
            <a:r>
              <a:rPr lang="en-GB" sz="2600" dirty="0" err="1"/>
              <a:t>alla</a:t>
            </a:r>
            <a:r>
              <a:rPr lang="en-GB" sz="2600" dirty="0"/>
              <a:t> "</a:t>
            </a:r>
            <a:r>
              <a:rPr lang="en-GB" sz="2600" dirty="0" err="1"/>
              <a:t>macchina</a:t>
            </a:r>
            <a:r>
              <a:rPr lang="en-GB" sz="2600" dirty="0"/>
              <a:t> </a:t>
            </a:r>
            <a:r>
              <a:rPr lang="en-GB" sz="2600" dirty="0" err="1"/>
              <a:t>pulita</a:t>
            </a:r>
            <a:r>
              <a:rPr lang="en-GB" sz="2600" dirty="0"/>
              <a:t>" e </a:t>
            </a:r>
            <a:r>
              <a:rPr lang="en-GB" sz="2600" dirty="0" err="1"/>
              <a:t>l'espressione</a:t>
            </a:r>
            <a:r>
              <a:rPr lang="en-GB" sz="2600" dirty="0"/>
              <a:t> "</a:t>
            </a:r>
            <a:r>
              <a:rPr lang="en-GB" sz="2600" dirty="0" err="1"/>
              <a:t>aiuta</a:t>
            </a:r>
            <a:r>
              <a:rPr lang="en-GB" sz="2600" dirty="0"/>
              <a:t> a </a:t>
            </a:r>
            <a:r>
              <a:rPr lang="en-GB" sz="2600" dirty="0" err="1"/>
              <a:t>restituire</a:t>
            </a:r>
            <a:r>
              <a:rPr lang="en-GB" sz="2600" dirty="0"/>
              <a:t> </a:t>
            </a:r>
            <a:r>
              <a:rPr lang="en-GB" sz="2600" dirty="0" err="1"/>
              <a:t>all'ambiente</a:t>
            </a:r>
            <a:r>
              <a:rPr lang="en-GB" sz="2600" dirty="0"/>
              <a:t>" </a:t>
            </a:r>
            <a:r>
              <a:rPr lang="en-GB" sz="2600" dirty="0" err="1"/>
              <a:t>deve</a:t>
            </a:r>
            <a:r>
              <a:rPr lang="en-GB" sz="2600" dirty="0"/>
              <a:t> </a:t>
            </a:r>
            <a:r>
              <a:rPr lang="en-GB" sz="2600" dirty="0" err="1"/>
              <a:t>essere</a:t>
            </a:r>
            <a:r>
              <a:rPr lang="en-GB" sz="2600" dirty="0"/>
              <a:t> </a:t>
            </a:r>
            <a:r>
              <a:rPr lang="en-GB" sz="2600" dirty="0" err="1"/>
              <a:t>inteso</a:t>
            </a:r>
            <a:r>
              <a:rPr lang="en-GB" sz="2600" dirty="0"/>
              <a:t> come </a:t>
            </a:r>
            <a:r>
              <a:rPr lang="en-GB" sz="2600" dirty="0" err="1"/>
              <a:t>valore</a:t>
            </a:r>
            <a:r>
              <a:rPr lang="en-GB" sz="2600" dirty="0"/>
              <a:t> </a:t>
            </a:r>
            <a:r>
              <a:rPr lang="en-GB" sz="2600" dirty="0" err="1"/>
              <a:t>ambientale</a:t>
            </a:r>
            <a:r>
              <a:rPr lang="en-GB" sz="2600" dirty="0"/>
              <a:t> </a:t>
            </a:r>
            <a:r>
              <a:rPr lang="en-GB" sz="2600" dirty="0" err="1"/>
              <a:t>aggiunto</a:t>
            </a:r>
            <a:r>
              <a:rPr lang="en-GB" sz="2600" dirty="0"/>
              <a:t> rispetto </a:t>
            </a:r>
            <a:r>
              <a:rPr lang="en-GB" sz="2600" dirty="0" err="1"/>
              <a:t>all'uso</a:t>
            </a:r>
            <a:r>
              <a:rPr lang="en-GB" sz="2600" dirty="0"/>
              <a:t> di una </a:t>
            </a:r>
            <a:r>
              <a:rPr lang="en-GB" sz="2600" dirty="0" err="1"/>
              <a:t>macchina</a:t>
            </a:r>
            <a:r>
              <a:rPr lang="en-GB" sz="2600" dirty="0"/>
              <a:t> a </a:t>
            </a:r>
            <a:r>
              <a:rPr lang="en-GB" sz="2600" dirty="0" err="1"/>
              <a:t>benzina</a:t>
            </a:r>
            <a:r>
              <a:rPr lang="en-GB" sz="2600" dirty="0"/>
              <a:t>, </a:t>
            </a:r>
            <a:r>
              <a:rPr lang="en-GB" sz="2600" dirty="0" err="1"/>
              <a:t>infatti</a:t>
            </a:r>
            <a:r>
              <a:rPr lang="en-GB" sz="2600" dirty="0"/>
              <a:t> </a:t>
            </a:r>
            <a:r>
              <a:rPr lang="it-IT" sz="2600" dirty="0"/>
              <a:t>il confronto era tra guidare un'auto elettrica e guidarne una a benzina (non rispetto a non guidare alcuna auto).</a:t>
            </a:r>
            <a:endParaRPr lang="it-IT" dirty="0"/>
          </a:p>
        </p:txBody>
      </p:sp>
      <p:pic>
        <p:nvPicPr>
          <p:cNvPr id="9" name="Picture 8">
            <a:extLst>
              <a:ext uri="{FF2B5EF4-FFF2-40B4-BE49-F238E27FC236}">
                <a16:creationId xmlns:a16="http://schemas.microsoft.com/office/drawing/2014/main" id="{A050B1C6-041C-411F-9724-58F4A4DA9E2B}"/>
              </a:ext>
            </a:extLst>
          </p:cNvPr>
          <p:cNvPicPr>
            <a:picLocks noChangeAspect="1"/>
          </p:cNvPicPr>
          <p:nvPr/>
        </p:nvPicPr>
        <p:blipFill>
          <a:blip r:embed="rId3"/>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398504983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Rectangle 6">
            <a:extLst>
              <a:ext uri="{FF2B5EF4-FFF2-40B4-BE49-F238E27FC236}">
                <a16:creationId xmlns:a16="http://schemas.microsoft.com/office/drawing/2014/main" id="{94CBF072-953C-4B26-B0DA-43D72956ECFC}"/>
              </a:ext>
            </a:extLst>
          </p:cNvPr>
          <p:cNvSpPr/>
          <p:nvPr/>
        </p:nvSpPr>
        <p:spPr>
          <a:xfrm>
            <a:off x="295455" y="1171694"/>
            <a:ext cx="5554891" cy="646331"/>
          </a:xfrm>
          <a:prstGeom prst="rect">
            <a:avLst/>
          </a:prstGeom>
        </p:spPr>
        <p:txBody>
          <a:bodyPr wrap="square">
            <a:spAutoFit/>
          </a:bodyPr>
          <a:lstStyle/>
          <a:p>
            <a:r>
              <a:rPr lang="es-ES" b="1" dirty="0"/>
              <a:t>Pronuncia ASA su BMW (UK) </a:t>
            </a:r>
            <a:r>
              <a:rPr lang="es-ES" b="1" dirty="0" err="1"/>
              <a:t>Ltd</a:t>
            </a:r>
            <a:r>
              <a:rPr lang="es-ES" b="1" dirty="0"/>
              <a:t> – 6 </a:t>
            </a:r>
            <a:r>
              <a:rPr lang="es-ES" b="1" dirty="0" err="1"/>
              <a:t>dicembre</a:t>
            </a:r>
            <a:r>
              <a:rPr lang="es-ES" b="1" dirty="0"/>
              <a:t> 2017</a:t>
            </a:r>
            <a:br>
              <a:rPr lang="es-ES" dirty="0"/>
            </a:br>
            <a:endParaRPr lang="it-IT" b="1" dirty="0"/>
          </a:p>
        </p:txBody>
      </p:sp>
      <p:sp>
        <p:nvSpPr>
          <p:cNvPr id="9" name="Content Placeholder 2">
            <a:extLst>
              <a:ext uri="{FF2B5EF4-FFF2-40B4-BE49-F238E27FC236}">
                <a16:creationId xmlns:a16="http://schemas.microsoft.com/office/drawing/2014/main" id="{1F455ECF-EA59-40FF-98C3-0B00F6829A52}"/>
              </a:ext>
            </a:extLst>
          </p:cNvPr>
          <p:cNvSpPr txBox="1">
            <a:spLocks/>
          </p:cNvSpPr>
          <p:nvPr/>
        </p:nvSpPr>
        <p:spPr>
          <a:xfrm>
            <a:off x="403225" y="1710293"/>
            <a:ext cx="11292386" cy="443479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dirty="0"/>
              <a:t>L'ASA ha ritenuto che</a:t>
            </a:r>
          </a:p>
          <a:p>
            <a:pPr marL="285750" indent="-285750" algn="just">
              <a:buFontTx/>
              <a:buChar char="-"/>
            </a:pPr>
            <a:r>
              <a:rPr lang="it-IT" dirty="0"/>
              <a:t>dall'annuncio non era chiaro che le emissioni zero riguardassero solo il modello completamente elettrico;</a:t>
            </a:r>
          </a:p>
          <a:p>
            <a:pPr marL="285750" indent="-285750" algn="just">
              <a:buFontTx/>
              <a:buChar char="-"/>
            </a:pPr>
            <a:r>
              <a:rPr lang="it-IT" dirty="0"/>
              <a:t>i consumatori avrebbero interpretato "emissioni zero" nel senso che l'i3 anche nel modello dotato di range </a:t>
            </a:r>
            <a:r>
              <a:rPr lang="it-IT" dirty="0" err="1"/>
              <a:t>extender</a:t>
            </a:r>
            <a:r>
              <a:rPr lang="it-IT" dirty="0"/>
              <a:t> ha zero emissioni ed è un'auto a energia pulita;</a:t>
            </a:r>
          </a:p>
          <a:p>
            <a:pPr marL="285750" indent="-285750" algn="just">
              <a:buFontTx/>
              <a:buChar char="-"/>
            </a:pPr>
            <a:r>
              <a:rPr lang="it-IT" dirty="0"/>
              <a:t>le auto a benzina non possono essere descritte come "a emissioni zero" o come "auto pulita";</a:t>
            </a:r>
          </a:p>
          <a:p>
            <a:pPr marL="285750" indent="-285750" algn="just">
              <a:buFontTx/>
              <a:buChar char="-"/>
            </a:pPr>
            <a:r>
              <a:rPr lang="it-IT" dirty="0"/>
              <a:t>in tale precedente è stato anche censurato il </a:t>
            </a:r>
            <a:r>
              <a:rPr lang="it-IT" i="1" dirty="0" err="1"/>
              <a:t>claim</a:t>
            </a:r>
            <a:r>
              <a:rPr lang="it-IT" dirty="0"/>
              <a:t> “</a:t>
            </a:r>
            <a:r>
              <a:rPr lang="it-IT" i="1" dirty="0"/>
              <a:t>Helps to </a:t>
            </a:r>
            <a:r>
              <a:rPr lang="it-IT" i="1" dirty="0" err="1"/>
              <a:t>give</a:t>
            </a:r>
            <a:r>
              <a:rPr lang="it-IT" i="1" dirty="0"/>
              <a:t> back to </a:t>
            </a:r>
            <a:r>
              <a:rPr lang="it-IT" i="1" dirty="0" err="1"/>
              <a:t>environment</a:t>
            </a:r>
            <a:r>
              <a:rPr lang="it-IT" dirty="0"/>
              <a:t>” (“Aiuta a restituire all’ambiente”) perché ambiguo in quanto poteva essere inteso come riferito all’intero ciclo di vita del prodotto e non al beneficio derivante dall’acquisto di un’auto elettrica.</a:t>
            </a:r>
          </a:p>
          <a:p>
            <a:pPr marL="0" indent="0" algn="just">
              <a:buNone/>
            </a:pPr>
            <a:r>
              <a:rPr lang="it-IT" dirty="0"/>
              <a:t>L'ASA ha quindi ordinato la rimozione dell'annuncio nei termini sopra indicati e ha ordinato a BMW di fornire informazioni circa i vantaggi ambientali solo per veicoli completamente elettrici e di non fare affermazioni ambientali sui propri prodotti senza avere prove sufficienti al riguardo.</a:t>
            </a:r>
          </a:p>
          <a:p>
            <a:endParaRPr lang="it-IT" dirty="0"/>
          </a:p>
        </p:txBody>
      </p:sp>
      <p:pic>
        <p:nvPicPr>
          <p:cNvPr id="8" name="Picture 7">
            <a:extLst>
              <a:ext uri="{FF2B5EF4-FFF2-40B4-BE49-F238E27FC236}">
                <a16:creationId xmlns:a16="http://schemas.microsoft.com/office/drawing/2014/main" id="{94C22F64-0FD6-45A7-AF1F-73926C69ED55}"/>
              </a:ext>
            </a:extLst>
          </p:cNvPr>
          <p:cNvPicPr>
            <a:picLocks noChangeAspect="1"/>
          </p:cNvPicPr>
          <p:nvPr/>
        </p:nvPicPr>
        <p:blipFill>
          <a:blip r:embed="rId3"/>
          <a:stretch>
            <a:fillRect/>
          </a:stretch>
        </p:blipFill>
        <p:spPr>
          <a:xfrm>
            <a:off x="10034649" y="137571"/>
            <a:ext cx="1771650" cy="561975"/>
          </a:xfrm>
          <a:prstGeom prst="rect">
            <a:avLst/>
          </a:prstGeom>
        </p:spPr>
      </p:pic>
    </p:spTree>
    <p:extLst>
      <p:ext uri="{BB962C8B-B14F-4D97-AF65-F5344CB8AC3E}">
        <p14:creationId xmlns:p14="http://schemas.microsoft.com/office/powerpoint/2010/main" val="230362289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7" name="Immagine 6">
            <a:extLst>
              <a:ext uri="{FF2B5EF4-FFF2-40B4-BE49-F238E27FC236}">
                <a16:creationId xmlns:a16="http://schemas.microsoft.com/office/drawing/2014/main" id="{23383826-870C-468B-950F-4C102E1998E3}"/>
              </a:ext>
            </a:extLst>
          </p:cNvPr>
          <p:cNvPicPr>
            <a:picLocks noChangeAspect="1"/>
          </p:cNvPicPr>
          <p:nvPr/>
        </p:nvPicPr>
        <p:blipFill>
          <a:blip r:embed="rId3" cstate="print"/>
          <a:srcRect/>
          <a:stretch>
            <a:fillRect/>
          </a:stretch>
        </p:blipFill>
        <p:spPr bwMode="auto">
          <a:xfrm>
            <a:off x="819530" y="1524000"/>
            <a:ext cx="5735637" cy="3267075"/>
          </a:xfrm>
          <a:prstGeom prst="rect">
            <a:avLst/>
          </a:prstGeom>
          <a:noFill/>
          <a:ln w="9525">
            <a:noFill/>
            <a:miter lim="800000"/>
            <a:headEnd/>
            <a:tailEnd/>
          </a:ln>
        </p:spPr>
      </p:pic>
      <p:sp>
        <p:nvSpPr>
          <p:cNvPr id="8" name="Rettangolo 7">
            <a:extLst>
              <a:ext uri="{FF2B5EF4-FFF2-40B4-BE49-F238E27FC236}">
                <a16:creationId xmlns:a16="http://schemas.microsoft.com/office/drawing/2014/main" id="{AC9DE0D7-113A-4BEC-9D47-DE9B588FF75F}"/>
              </a:ext>
            </a:extLst>
          </p:cNvPr>
          <p:cNvSpPr/>
          <p:nvPr/>
        </p:nvSpPr>
        <p:spPr>
          <a:xfrm>
            <a:off x="1319133" y="4759404"/>
            <a:ext cx="5410200" cy="1107996"/>
          </a:xfrm>
          <a:prstGeom prst="rect">
            <a:avLst/>
          </a:prstGeom>
        </p:spPr>
        <p:txBody>
          <a:bodyPr wrap="square">
            <a:spAutoFit/>
          </a:bodyPr>
          <a:lstStyle/>
          <a:p>
            <a:r>
              <a:rPr lang="en-US" sz="6600" dirty="0">
                <a:solidFill>
                  <a:srgbClr val="000000"/>
                </a:solidFill>
                <a:latin typeface="Brush Script MT" pitchFamily="66" charset="0"/>
              </a:rPr>
              <a:t>for the attention</a:t>
            </a:r>
            <a:endParaRPr lang="it-IT" sz="6600" dirty="0"/>
          </a:p>
        </p:txBody>
      </p:sp>
      <p:sp>
        <p:nvSpPr>
          <p:cNvPr id="9" name="CasellaDiTesto 8"/>
          <p:cNvSpPr txBox="1"/>
          <p:nvPr/>
        </p:nvSpPr>
        <p:spPr>
          <a:xfrm>
            <a:off x="7762505" y="4791075"/>
            <a:ext cx="2968832" cy="923330"/>
          </a:xfrm>
          <a:prstGeom prst="rect">
            <a:avLst/>
          </a:prstGeom>
          <a:noFill/>
        </p:spPr>
        <p:txBody>
          <a:bodyPr wrap="square" rtlCol="0">
            <a:spAutoFit/>
          </a:bodyPr>
          <a:lstStyle/>
          <a:p>
            <a:r>
              <a:rPr lang="it-IT" i="1" dirty="0">
                <a:solidFill>
                  <a:srgbClr val="002060"/>
                </a:solidFill>
              </a:rPr>
              <a:t>fabiola.massa@uniroma2.it</a:t>
            </a:r>
          </a:p>
          <a:p>
            <a:endParaRPr lang="it-IT" i="1" dirty="0">
              <a:solidFill>
                <a:srgbClr val="002060"/>
              </a:solidFill>
            </a:endParaRPr>
          </a:p>
          <a:p>
            <a:r>
              <a:rPr lang="it-IT" i="1" dirty="0">
                <a:solidFill>
                  <a:srgbClr val="002060"/>
                </a:solidFill>
              </a:rPr>
              <a:t>arturo.leone@twobirds.com</a:t>
            </a:r>
          </a:p>
        </p:txBody>
      </p:sp>
    </p:spTree>
    <p:extLst>
      <p:ext uri="{BB962C8B-B14F-4D97-AF65-F5344CB8AC3E}">
        <p14:creationId xmlns:p14="http://schemas.microsoft.com/office/powerpoint/2010/main" val="23757798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504701" y="1935677"/>
            <a:ext cx="10705605" cy="5078313"/>
          </a:xfrm>
          <a:prstGeom prst="rect">
            <a:avLst/>
          </a:prstGeom>
          <a:noFill/>
        </p:spPr>
        <p:txBody>
          <a:bodyPr wrap="square" rtlCol="0">
            <a:spAutoFit/>
          </a:bodyPr>
          <a:lstStyle/>
          <a:p>
            <a:r>
              <a:rPr lang="it-IT" dirty="0"/>
              <a:t>Tenuto con conto dell’orientamento dichiarato da anni dalle istituzioni comunitarie a favore di una «Green Economy», si pensi ad es. a:</a:t>
            </a:r>
          </a:p>
          <a:p>
            <a:pPr marL="285750" indent="-285750" algn="just">
              <a:buFontTx/>
              <a:buChar char="-"/>
            </a:pPr>
            <a:r>
              <a:rPr lang="it-IT" dirty="0"/>
              <a:t>La Comunicazione 196/2013 «Single Market for Green </a:t>
            </a:r>
            <a:r>
              <a:rPr lang="it-IT" dirty="0" err="1"/>
              <a:t>Products</a:t>
            </a:r>
            <a:r>
              <a:rPr lang="it-IT" dirty="0"/>
              <a:t>»;</a:t>
            </a:r>
          </a:p>
          <a:p>
            <a:pPr marL="285750" indent="-285750" algn="just">
              <a:buFontTx/>
              <a:buChar char="-"/>
            </a:pPr>
            <a:r>
              <a:rPr lang="it-IT" dirty="0"/>
              <a:t>Il Regolamento (UE) 2020/852 sulla tassonomia, adottato con il fine di consentire agli investitori di comprendere il tasso di sostenibilità di un’impresa in ambito ambientale;</a:t>
            </a:r>
          </a:p>
          <a:p>
            <a:pPr marL="285750" indent="-285750" algn="just">
              <a:buFontTx/>
              <a:buChar char="-"/>
            </a:pPr>
            <a:r>
              <a:rPr lang="it-IT" dirty="0"/>
              <a:t>Il Green </a:t>
            </a:r>
            <a:r>
              <a:rPr lang="it-IT" dirty="0" err="1"/>
              <a:t>Consumption</a:t>
            </a:r>
            <a:r>
              <a:rPr lang="it-IT" dirty="0"/>
              <a:t> </a:t>
            </a:r>
            <a:r>
              <a:rPr lang="it-IT" dirty="0" err="1"/>
              <a:t>Pledge</a:t>
            </a:r>
            <a:r>
              <a:rPr lang="it-IT" dirty="0"/>
              <a:t> c.d. impegno per i consumi sostenibili, avanzato dal Commissario per la giustizia e i consumatori </a:t>
            </a:r>
            <a:r>
              <a:rPr lang="it-IT" dirty="0" err="1"/>
              <a:t>Reynders</a:t>
            </a:r>
            <a:r>
              <a:rPr lang="it-IT" dirty="0"/>
              <a:t> a gennaio di quest’anno;</a:t>
            </a:r>
          </a:p>
          <a:p>
            <a:pPr marL="285750" indent="-285750" algn="just">
              <a:buFontTx/>
              <a:buChar char="-"/>
            </a:pPr>
            <a:r>
              <a:rPr lang="it-IT" dirty="0"/>
              <a:t>La proposta legislativa lanciata nel 2020 di una futura direttiva per rafforzare il ruolo dei consumatori nella transizione verde;</a:t>
            </a:r>
          </a:p>
          <a:p>
            <a:pPr marL="285750" indent="-285750" algn="just">
              <a:buFontTx/>
              <a:buChar char="-"/>
            </a:pPr>
            <a:r>
              <a:rPr lang="it-IT" dirty="0"/>
              <a:t>La proposta di regolamento lanciata nel 2020 sulla dimostrazione della veridicità delle affermazioni ecologiche e già sottoposta a consultazione pubblica;</a:t>
            </a:r>
          </a:p>
          <a:p>
            <a:pPr algn="just"/>
            <a:endParaRPr lang="it-IT" dirty="0"/>
          </a:p>
          <a:p>
            <a:pPr algn="just"/>
            <a:r>
              <a:rPr lang="it-IT" dirty="0"/>
              <a:t>e della sempre più marcata propensione da parte dei consumatori ad acquistare prodotti o servizi a basso impatto ambientale, appare evidente come le imprese non possono più permettersi di ignorare la componente ambientale nella propria comunicazione o pubblicità aziendale. Il che fa sì che gli episodi di </a:t>
            </a:r>
            <a:r>
              <a:rPr lang="it-IT" dirty="0" err="1"/>
              <a:t>greenwashing</a:t>
            </a:r>
            <a:r>
              <a:rPr lang="it-IT" dirty="0"/>
              <a:t> a cui si potrà assistere nel prossimo futuro saranno senz’altro più numerosi di quanto sia avvenuto sino ad oggi.</a:t>
            </a:r>
          </a:p>
          <a:p>
            <a:pPr marL="285750" indent="-285750" algn="just">
              <a:buFontTx/>
              <a:buChar char="-"/>
            </a:pPr>
            <a:endParaRPr lang="it-IT" dirty="0"/>
          </a:p>
          <a:p>
            <a:pPr marL="285750" indent="-285750" algn="just">
              <a:buFontTx/>
              <a:buChar char="-"/>
            </a:pPr>
            <a:endParaRPr lang="it-IT" dirty="0"/>
          </a:p>
        </p:txBody>
      </p:sp>
      <p:sp>
        <p:nvSpPr>
          <p:cNvPr id="4" name="CasellaDiTesto 3"/>
          <p:cNvSpPr txBox="1"/>
          <p:nvPr/>
        </p:nvSpPr>
        <p:spPr>
          <a:xfrm>
            <a:off x="3366655" y="1229096"/>
            <a:ext cx="4910446" cy="369332"/>
          </a:xfrm>
          <a:prstGeom prst="rect">
            <a:avLst/>
          </a:prstGeom>
          <a:noFill/>
        </p:spPr>
        <p:txBody>
          <a:bodyPr wrap="square" rtlCol="0">
            <a:spAutoFit/>
          </a:bodyPr>
          <a:lstStyle/>
          <a:p>
            <a:r>
              <a:rPr lang="it-IT" b="1" dirty="0"/>
              <a:t>Il cambiamento in atto dal lato consumeristico  </a:t>
            </a:r>
          </a:p>
        </p:txBody>
      </p:sp>
    </p:spTree>
    <p:extLst>
      <p:ext uri="{BB962C8B-B14F-4D97-AF65-F5344CB8AC3E}">
        <p14:creationId xmlns:p14="http://schemas.microsoft.com/office/powerpoint/2010/main" val="391698033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516577" y="2143496"/>
            <a:ext cx="10837223" cy="3139321"/>
          </a:xfrm>
          <a:prstGeom prst="rect">
            <a:avLst/>
          </a:prstGeom>
          <a:noFill/>
        </p:spPr>
        <p:txBody>
          <a:bodyPr wrap="square" rtlCol="0">
            <a:spAutoFit/>
          </a:bodyPr>
          <a:lstStyle/>
          <a:p>
            <a:r>
              <a:rPr lang="it-IT" dirty="0"/>
              <a:t>Il 1° febbraio 2021 la Commissione Europea ha pubblicato i risultati di un’indagine condotta con la collaborazione delle autorità antitrust nazionali proprio sulla presenza in Internet di affermazioni ecologiche utilizzate da imprese del settore dell’abbigliamento, cosmetici ed elettrodomestici, </a:t>
            </a:r>
            <a:r>
              <a:rPr lang="it-IT" dirty="0" err="1"/>
              <a:t>ecc</a:t>
            </a:r>
            <a:r>
              <a:rPr lang="it-IT" dirty="0"/>
              <a:t>… e ne ha identificate 344 dubbie, di queste:</a:t>
            </a:r>
          </a:p>
          <a:p>
            <a:pPr marL="285750" indent="-285750">
              <a:buFontTx/>
              <a:buChar char="-"/>
            </a:pPr>
            <a:r>
              <a:rPr lang="it-IT" dirty="0"/>
              <a:t>più del 50%, riguardano affermazioni in cui l’impresa non ha fornito le informazioni necessarie per valutare la veridicità della dichiarazione;</a:t>
            </a:r>
          </a:p>
          <a:p>
            <a:pPr marL="285750" indent="-285750">
              <a:buFontTx/>
              <a:buChar char="-"/>
            </a:pPr>
            <a:r>
              <a:rPr lang="it-IT" dirty="0"/>
              <a:t>il 37% concernono invece affermazioni contenenti formulazioni vaghe e generiche, e impiegano espressioni come «sostenibile», «rispettoso dell’ambiente», senza tuttavia essere supportate da alcun riscontro scientifico.</a:t>
            </a:r>
          </a:p>
          <a:p>
            <a:endParaRPr lang="it-IT" dirty="0"/>
          </a:p>
          <a:p>
            <a:r>
              <a:rPr lang="it-IT" dirty="0"/>
              <a:t>Tra i casi presi in considerazione dalla Commissione europea vi sono anche quelli trattati dalla nostra AGCM, su cui vale la pena qui soffermare l’attenzione.</a:t>
            </a:r>
          </a:p>
          <a:p>
            <a:endParaRPr lang="it-IT" dirty="0"/>
          </a:p>
        </p:txBody>
      </p:sp>
      <p:sp>
        <p:nvSpPr>
          <p:cNvPr id="4" name="CasellaDiTesto 3"/>
          <p:cNvSpPr txBox="1"/>
          <p:nvPr/>
        </p:nvSpPr>
        <p:spPr>
          <a:xfrm>
            <a:off x="4263242" y="1371600"/>
            <a:ext cx="3580410" cy="369332"/>
          </a:xfrm>
          <a:prstGeom prst="rect">
            <a:avLst/>
          </a:prstGeom>
          <a:noFill/>
        </p:spPr>
        <p:txBody>
          <a:bodyPr wrap="square" rtlCol="0">
            <a:spAutoFit/>
          </a:bodyPr>
          <a:lstStyle/>
          <a:p>
            <a:r>
              <a:rPr lang="it-IT" b="1" dirty="0"/>
              <a:t>Alcuni dati empirici del fenomeno</a:t>
            </a:r>
          </a:p>
        </p:txBody>
      </p:sp>
    </p:spTree>
    <p:extLst>
      <p:ext uri="{BB962C8B-B14F-4D97-AF65-F5344CB8AC3E}">
        <p14:creationId xmlns:p14="http://schemas.microsoft.com/office/powerpoint/2010/main" val="17077650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552203" y="1371597"/>
            <a:ext cx="3895106" cy="3693319"/>
          </a:xfrm>
          <a:prstGeom prst="rect">
            <a:avLst/>
          </a:prstGeom>
          <a:noFill/>
        </p:spPr>
        <p:txBody>
          <a:bodyPr wrap="square" rtlCol="0">
            <a:spAutoFit/>
          </a:bodyPr>
          <a:lstStyle/>
          <a:p>
            <a:pPr algn="just"/>
            <a:r>
              <a:rPr lang="it-IT" dirty="0"/>
              <a:t>Il </a:t>
            </a:r>
            <a:r>
              <a:rPr lang="it-IT" i="1" dirty="0" err="1"/>
              <a:t>leading</a:t>
            </a:r>
            <a:r>
              <a:rPr lang="it-IT" i="1" dirty="0"/>
              <a:t> case </a:t>
            </a:r>
            <a:r>
              <a:rPr lang="it-IT" dirty="0"/>
              <a:t>italiano in tema di </a:t>
            </a:r>
            <a:r>
              <a:rPr lang="it-IT" dirty="0" err="1"/>
              <a:t>greenwashing</a:t>
            </a:r>
            <a:r>
              <a:rPr lang="it-IT" dirty="0"/>
              <a:t> può essere considerato senz’altro quello che ha riguardato la promozione da parte di ENI del proprio carburante “Eni Diesel+”, sanzionato dall’AGCM con Provvedimento n. 28060 del 2020, quale pratica commerciale scorretta ai sensi degli artt. 21-22 c. </a:t>
            </a:r>
            <a:r>
              <a:rPr lang="it-IT" dirty="0" err="1"/>
              <a:t>cons</a:t>
            </a:r>
            <a:r>
              <a:rPr lang="it-IT" dirty="0"/>
              <a:t>., infliggendo alla società una sanzione pari al massimo edittale di 5 milioni di euro.</a:t>
            </a:r>
          </a:p>
          <a:p>
            <a:pPr algn="just"/>
            <a:endParaRPr lang="it-IT" dirty="0"/>
          </a:p>
          <a:p>
            <a:pPr algn="just"/>
            <a:endParaRPr lang="it-IT" dirty="0"/>
          </a:p>
        </p:txBody>
      </p:sp>
      <p:pic>
        <p:nvPicPr>
          <p:cNvPr id="1026" name="Picture 2" descr="peccare in nome di bio - 5 milioni di multa a eni: per l&amp;#39;antitrust la sua  pubblicità sul bio-carbura -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911" y="1240972"/>
            <a:ext cx="6020789" cy="37182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S11400 - ENI DIESEL+/PUBBLICITÀ INGANNEVOLE Provvedimento n. 28060  L'AUTORITÀ GARANTE DELLA CONCORRENZA E DEL MERCATO NE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Opinioni Eni Diesel + e recensioni | Opinioni.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164" y="5171729"/>
            <a:ext cx="2476006" cy="1047502"/>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546264" y="4882914"/>
            <a:ext cx="8064335" cy="1754326"/>
          </a:xfrm>
          <a:prstGeom prst="rect">
            <a:avLst/>
          </a:prstGeom>
          <a:noFill/>
        </p:spPr>
        <p:txBody>
          <a:bodyPr wrap="square" rtlCol="0">
            <a:spAutoFit/>
          </a:bodyPr>
          <a:lstStyle/>
          <a:p>
            <a:pPr algn="just"/>
            <a:r>
              <a:rPr lang="it-IT" dirty="0"/>
              <a:t>Alcuni dei </a:t>
            </a:r>
            <a:r>
              <a:rPr lang="it-IT" dirty="0" err="1"/>
              <a:t>claims</a:t>
            </a:r>
            <a:r>
              <a:rPr lang="it-IT" dirty="0"/>
              <a:t> ambientali utilizzati da ENI recitavano:</a:t>
            </a:r>
          </a:p>
          <a:p>
            <a:pPr algn="just"/>
            <a:r>
              <a:rPr lang="it-IT" dirty="0"/>
              <a:t>«Inoltre Eni Diesel+ grazie al 15% di componente green rinnovabile, prodotto nella </a:t>
            </a:r>
            <a:r>
              <a:rPr lang="it-IT" dirty="0" err="1"/>
              <a:t>bioraffineria</a:t>
            </a:r>
            <a:r>
              <a:rPr lang="it-IT" dirty="0"/>
              <a:t> Eni di Venezia, riduce l’impatto ambientale e i consumi rispetto al diesel tradizionale sul mercato italiano» oppure «Eni Diesel+, anche grazie al 15% di componente rinnovabile riduce i consumi, garantendo la piena potenza del motore. Già, i consumi sono ridotti fino al 4% e le emissioni gassose fino al 40%».</a:t>
            </a:r>
          </a:p>
        </p:txBody>
      </p:sp>
    </p:spTree>
    <p:extLst>
      <p:ext uri="{BB962C8B-B14F-4D97-AF65-F5344CB8AC3E}">
        <p14:creationId xmlns:p14="http://schemas.microsoft.com/office/powerpoint/2010/main" val="143034880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723296" y="1894114"/>
            <a:ext cx="10806546" cy="4801314"/>
          </a:xfrm>
          <a:prstGeom prst="rect">
            <a:avLst/>
          </a:prstGeom>
          <a:noFill/>
        </p:spPr>
        <p:txBody>
          <a:bodyPr wrap="square" rtlCol="0">
            <a:spAutoFit/>
          </a:bodyPr>
          <a:lstStyle/>
          <a:p>
            <a:pPr algn="just"/>
            <a:r>
              <a:rPr lang="it-IT" dirty="0"/>
              <a:t>Sulla base delle risultanze istruttorie è emerso che ENI si è avvalsa di messaggi pubblicitari volti ad attribuire al proprio prodotto, in maniera suggestiva ed assertiva, un impatto ambientale positivo, o addirittura un effetto di protezione e cura dell’ambiente per mezzo di espressioni volutamente generiche e con il ricorso a formule come «fino a …», prive di quegli ulteriori chiarimenti o “specificazioni (c.d. </a:t>
            </a:r>
            <a:r>
              <a:rPr lang="it-IT" dirty="0" err="1"/>
              <a:t>claim</a:t>
            </a:r>
            <a:r>
              <a:rPr lang="it-IT" dirty="0"/>
              <a:t> di supporto) necessari a rendere chiaro, specifico, circostanziato e accurato il beneficio ambientale, rispetto alla capacità di comprensione del destinatario”. Tutto ciò non ha consentito ai fruitori dei messaggi, in questo caso i consumatori medi, di effettuare una compiuta decodifica del loro contenuto e delle informazioni diffuse da ENI. </a:t>
            </a:r>
          </a:p>
          <a:p>
            <a:pPr algn="just"/>
            <a:endParaRPr lang="it-IT" dirty="0"/>
          </a:p>
          <a:p>
            <a:pPr algn="just"/>
            <a:r>
              <a:rPr lang="it-IT" dirty="0"/>
              <a:t>I vanti pubblicizzati venendo riferiti a volte alla componente HVO denominata “Green Diesel” e a volte al prodotto nel suo complesso, in particolare attraverso il logo “green Eni diesel+”, inducevano i destinatari a confondere la stessa componente HVO con il prodotto pubblicizzato </a:t>
            </a:r>
            <a:r>
              <a:rPr lang="it-IT" dirty="0" err="1"/>
              <a:t>EniDiesel</a:t>
            </a:r>
            <a:r>
              <a:rPr lang="it-IT" dirty="0"/>
              <a:t>+ e ad intendere come attribuibili al prodotto nel suo complesso i vanti ascritti a tale sua componente. In realtà la componente che ENI definisce “Green Diesel” altro non era che un carburante diesel ottenuto da </a:t>
            </a:r>
            <a:r>
              <a:rPr lang="it-IT" dirty="0">
                <a:solidFill>
                  <a:srgbClr val="FF0000"/>
                </a:solidFill>
              </a:rPr>
              <a:t>olio di palma </a:t>
            </a:r>
            <a:r>
              <a:rPr lang="it-IT" dirty="0"/>
              <a:t>e da olii esausti lavorati da grassi vegetali attraverso un processo di “idrogenazione” nella propria raffineria di Venezia, appositamente strutturata per questo tipo di trasformazione e perciò identificabile con la sigla, di uso comune nel settore, “HVO - </a:t>
            </a:r>
            <a:r>
              <a:rPr lang="it-IT" dirty="0" err="1"/>
              <a:t>Hydrotreated</a:t>
            </a:r>
            <a:r>
              <a:rPr lang="it-IT" dirty="0"/>
              <a:t> </a:t>
            </a:r>
            <a:r>
              <a:rPr lang="it-IT" dirty="0" err="1"/>
              <a:t>Vegetable</a:t>
            </a:r>
            <a:r>
              <a:rPr lang="it-IT" dirty="0"/>
              <a:t> </a:t>
            </a:r>
            <a:r>
              <a:rPr lang="it-IT" dirty="0" err="1"/>
              <a:t>Oil</a:t>
            </a:r>
            <a:r>
              <a:rPr lang="it-IT" dirty="0"/>
              <a:t>”.</a:t>
            </a:r>
          </a:p>
          <a:p>
            <a:endParaRPr lang="it-IT" dirty="0"/>
          </a:p>
        </p:txBody>
      </p:sp>
      <p:sp>
        <p:nvSpPr>
          <p:cNvPr id="4" name="CasellaDiTesto 3"/>
          <p:cNvSpPr txBox="1"/>
          <p:nvPr/>
        </p:nvSpPr>
        <p:spPr>
          <a:xfrm>
            <a:off x="3841668" y="1205345"/>
            <a:ext cx="4518561" cy="369332"/>
          </a:xfrm>
          <a:prstGeom prst="rect">
            <a:avLst/>
          </a:prstGeom>
          <a:noFill/>
        </p:spPr>
        <p:txBody>
          <a:bodyPr wrap="square" rtlCol="0">
            <a:spAutoFit/>
          </a:bodyPr>
          <a:lstStyle/>
          <a:p>
            <a:r>
              <a:rPr lang="it-IT" b="1" dirty="0"/>
              <a:t>Le conclusioni raggiunte dall’AGCM</a:t>
            </a:r>
          </a:p>
        </p:txBody>
      </p:sp>
    </p:spTree>
    <p:extLst>
      <p:ext uri="{BB962C8B-B14F-4D97-AF65-F5344CB8AC3E}">
        <p14:creationId xmlns:p14="http://schemas.microsoft.com/office/powerpoint/2010/main" val="3041347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575953" y="2262251"/>
            <a:ext cx="10557164" cy="3416320"/>
          </a:xfrm>
          <a:prstGeom prst="rect">
            <a:avLst/>
          </a:prstGeom>
          <a:noFill/>
        </p:spPr>
        <p:txBody>
          <a:bodyPr wrap="square" rtlCol="0">
            <a:spAutoFit/>
          </a:bodyPr>
          <a:lstStyle/>
          <a:p>
            <a:pPr algn="just"/>
            <a:r>
              <a:rPr lang="it-IT" dirty="0"/>
              <a:t>Va detto che l’ENI ha reso disponibili all’AGCM, a propria difesa, le attestazioni delle due certificazioni ISCC e 2BSvs, riconosciute a livello UE, ed acquisite sulla base di schemi volontari di certificazione, secondo le quali  tutte le basi rinnovabili utilizzate da ENI per la produzione della componente HVO, incluse quelle derivanti da olio di palma, sono considerate “sostenibili”. </a:t>
            </a:r>
          </a:p>
          <a:p>
            <a:pPr algn="just"/>
            <a:endParaRPr lang="it-IT" dirty="0"/>
          </a:p>
          <a:p>
            <a:pPr algn="just"/>
            <a:r>
              <a:rPr lang="it-IT" dirty="0"/>
              <a:t>A tale riguardo però le associazioni segnalanti hanno prodotto la relazione della Corte dei conti dell’Unione europea n. 18/2016 sul sistema per la certificazione dei biocarburanti sostenibili dell’Unione europea, con la quale la stessa Corte ha concluso che il riconoscimento dei sistemi volontari di certificazione da parte della Commissione è limitato ai requisiti di verifica obbligatoria stabiliti dalla direttiva sulle energie rinnovabili e non garantisce la sostenibilità dei biocarburanti certificati, né tanto meno la piena affidabilità di tale certificazione in quanto la valutazione non tiene conto dell’impatto generato dai cambiamenti indiretti di destinazione dei terreni (ILUC).</a:t>
            </a:r>
          </a:p>
        </p:txBody>
      </p:sp>
      <p:sp>
        <p:nvSpPr>
          <p:cNvPr id="4" name="CasellaDiTesto 3"/>
          <p:cNvSpPr txBox="1"/>
          <p:nvPr/>
        </p:nvSpPr>
        <p:spPr>
          <a:xfrm>
            <a:off x="4227616" y="1199408"/>
            <a:ext cx="3241963" cy="369332"/>
          </a:xfrm>
          <a:prstGeom prst="rect">
            <a:avLst/>
          </a:prstGeom>
          <a:noFill/>
        </p:spPr>
        <p:txBody>
          <a:bodyPr wrap="square" rtlCol="0">
            <a:spAutoFit/>
          </a:bodyPr>
          <a:lstStyle/>
          <a:p>
            <a:r>
              <a:rPr lang="it-IT" b="1" dirty="0"/>
              <a:t>I limiti delle certificazioni</a:t>
            </a:r>
          </a:p>
        </p:txBody>
      </p:sp>
    </p:spTree>
    <p:extLst>
      <p:ext uri="{BB962C8B-B14F-4D97-AF65-F5344CB8AC3E}">
        <p14:creationId xmlns:p14="http://schemas.microsoft.com/office/powerpoint/2010/main" val="131770648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605642" y="2594761"/>
            <a:ext cx="10515600" cy="3416320"/>
          </a:xfrm>
          <a:prstGeom prst="rect">
            <a:avLst/>
          </a:prstGeom>
          <a:noFill/>
        </p:spPr>
        <p:txBody>
          <a:bodyPr wrap="square" rtlCol="0">
            <a:spAutoFit/>
          </a:bodyPr>
          <a:lstStyle/>
          <a:p>
            <a:pPr algn="just"/>
            <a:r>
              <a:rPr lang="it-IT" dirty="0"/>
              <a:t>Un ulteriore precedente anch’esso sanzionato dall’AGCM come pratica commerciale scorretta con Provvedimento n. 26137 del 2016, è rappresentato inoltre dal c.d. «Diesel gate», ovvero dalla pratica posta in essere dalla Volkswagen sul mercato italiano degli autoveicoli e dei veicoli commerciali, con motorizzazioni sia diesel che benzina, a partire dall’anno 2009, allorché questa ha pubblicizzato e venduto auto le cui emissioni inquinanti o concernenti l’ambiente non sarebbero state conformi ai valori dichiarati in sede di omologazione, ovvero la cui omologazione è stata ottenuta attraverso l’utilizzo di un software nella centralina di controllo del motore (cosiddetto “impianto di manipolazione” o </a:t>
            </a:r>
            <a:r>
              <a:rPr lang="it-IT" i="1" dirty="0" err="1"/>
              <a:t>defeat</a:t>
            </a:r>
            <a:r>
              <a:rPr lang="it-IT" i="1" dirty="0"/>
              <a:t> </a:t>
            </a:r>
            <a:r>
              <a:rPr lang="it-IT" i="1" dirty="0" err="1"/>
              <a:t>device</a:t>
            </a:r>
            <a:r>
              <a:rPr lang="it-IT" dirty="0"/>
              <a:t>), in grado di far sì che il comportamento del veicolo fosse diverso durante i test di banco per il controllo delle emissioni rispetto al normale impiego su strada.</a:t>
            </a:r>
          </a:p>
          <a:p>
            <a:pPr algn="just"/>
            <a:r>
              <a:rPr lang="it-IT" dirty="0"/>
              <a:t>Anche qui l’Autorità ha comminato al professionista una sanzione amministrativa pecuniaria di 5 milioni di euro, confermata inoltre nel 2019 dal TAR Lazio. </a:t>
            </a:r>
          </a:p>
          <a:p>
            <a:pPr algn="just"/>
            <a:r>
              <a:rPr lang="it-IT" dirty="0"/>
              <a:t> </a:t>
            </a:r>
          </a:p>
        </p:txBody>
      </p:sp>
      <p:sp>
        <p:nvSpPr>
          <p:cNvPr id="4" name="CasellaDiTesto 3"/>
          <p:cNvSpPr txBox="1"/>
          <p:nvPr/>
        </p:nvSpPr>
        <p:spPr>
          <a:xfrm>
            <a:off x="4435434" y="1520042"/>
            <a:ext cx="4684815" cy="369332"/>
          </a:xfrm>
          <a:prstGeom prst="rect">
            <a:avLst/>
          </a:prstGeom>
          <a:noFill/>
        </p:spPr>
        <p:txBody>
          <a:bodyPr wrap="square" rtlCol="0">
            <a:spAutoFit/>
          </a:bodyPr>
          <a:lstStyle/>
          <a:p>
            <a:r>
              <a:rPr lang="it-IT" b="1" dirty="0"/>
              <a:t>Il c.d. Diesel gate</a:t>
            </a:r>
          </a:p>
        </p:txBody>
      </p:sp>
    </p:spTree>
    <p:extLst>
      <p:ext uri="{BB962C8B-B14F-4D97-AF65-F5344CB8AC3E}">
        <p14:creationId xmlns:p14="http://schemas.microsoft.com/office/powerpoint/2010/main" val="33877935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CasellaDiTesto 2"/>
          <p:cNvSpPr txBox="1"/>
          <p:nvPr/>
        </p:nvSpPr>
        <p:spPr>
          <a:xfrm>
            <a:off x="403761" y="1413161"/>
            <a:ext cx="11305309" cy="5355312"/>
          </a:xfrm>
          <a:prstGeom prst="rect">
            <a:avLst/>
          </a:prstGeom>
          <a:noFill/>
        </p:spPr>
        <p:txBody>
          <a:bodyPr wrap="square" rtlCol="0">
            <a:spAutoFit/>
          </a:bodyPr>
          <a:lstStyle/>
          <a:p>
            <a:pPr algn="just"/>
            <a:r>
              <a:rPr lang="it-IT" dirty="0"/>
              <a:t>Andando a ritroso nel tempo, si possono menzionare altri due casi in cui le </a:t>
            </a:r>
            <a:r>
              <a:rPr lang="it-IT" i="1" dirty="0"/>
              <a:t>green </a:t>
            </a:r>
            <a:r>
              <a:rPr lang="it-IT" i="1" dirty="0" err="1"/>
              <a:t>claims</a:t>
            </a:r>
            <a:r>
              <a:rPr lang="it-IT" i="1" dirty="0"/>
              <a:t> </a:t>
            </a:r>
            <a:r>
              <a:rPr lang="it-IT" dirty="0"/>
              <a:t>utilizzate dai professionisti sono state ritenute dall’ACGM ingannevoli. </a:t>
            </a:r>
          </a:p>
          <a:p>
            <a:pPr algn="just"/>
            <a:endParaRPr lang="it-IT" dirty="0"/>
          </a:p>
          <a:p>
            <a:pPr algn="just"/>
            <a:r>
              <a:rPr lang="it-IT" dirty="0"/>
              <a:t>La prima concerne l’inserzione effettuata nel corso del 2005 dalla società cooperativa Coop Italia a </a:t>
            </a:r>
            <a:r>
              <a:rPr lang="it-IT" dirty="0" err="1"/>
              <a:t>r.l</a:t>
            </a:r>
            <a:r>
              <a:rPr lang="it-IT" dirty="0"/>
              <a:t>. a pagina intera su alcuni dei principali quotidiani italiani dell’immagine di un </a:t>
            </a:r>
            <a:r>
              <a:rPr lang="it-IT" dirty="0">
                <a:solidFill>
                  <a:srgbClr val="FF0000"/>
                </a:solidFill>
              </a:rPr>
              <a:t>sacchetto di plastica</a:t>
            </a:r>
            <a:r>
              <a:rPr lang="it-IT" dirty="0"/>
              <a:t>, recante tra le tante scritte il marchio Coop e le diciture “Primo in Italia”, a caratteri verdi e il </a:t>
            </a:r>
            <a:r>
              <a:rPr lang="it-IT" dirty="0" err="1"/>
              <a:t>claim</a:t>
            </a:r>
            <a:r>
              <a:rPr lang="it-IT" dirty="0"/>
              <a:t> “</a:t>
            </a:r>
            <a:r>
              <a:rPr lang="it-IT" dirty="0">
                <a:solidFill>
                  <a:srgbClr val="FF0000"/>
                </a:solidFill>
              </a:rPr>
              <a:t>100%” / “DEGRADABILE</a:t>
            </a:r>
            <a:r>
              <a:rPr lang="it-IT" dirty="0"/>
              <a:t>”, a caratteri cubitali bianchi.</a:t>
            </a:r>
          </a:p>
          <a:p>
            <a:pPr algn="just"/>
            <a:r>
              <a:rPr lang="it-IT" dirty="0"/>
              <a:t>Il messaggio lasciava intendere che la COOP aveva adottato una iniziativa senza precedenti in Italia, per coniugare il rispetto della natura con le abitudini quotidiane. I consumatori, infatti, facendo la spesa alla COOP avrebbero potuto essere utili anche alla natura, impiegando finalmente sacchetti degradabili al 100%.</a:t>
            </a:r>
          </a:p>
          <a:p>
            <a:pPr algn="just"/>
            <a:r>
              <a:rPr lang="it-IT" dirty="0"/>
              <a:t>Tutto questo era ottenuto grazie alla presenza di un additivo, l’EPI-TDPA, che miscelato con il Polietilene convenzionale rendeva i sacchetti totalmente degradabili. Il messaggio, però, ometteva di indicare espressamente che questo sacchetto non era idoneo alla raccolta della spazzatura organica domestica, bensì unicamente alla raccolta dei c.d. rifiuti indifferenziati, cosa che avrebbe contribuito a migliorare la percezione da parte del consumatore delle reali  caratteristiche di </a:t>
            </a:r>
            <a:r>
              <a:rPr lang="it-IT" dirty="0" err="1"/>
              <a:t>ecocompatibilità</a:t>
            </a:r>
            <a:r>
              <a:rPr lang="it-IT" dirty="0"/>
              <a:t> del prodotto. Nel messaggio poi nel confrontare il sacchetto con quelli tradizionali, sempre in Polietilene, si esaltavano solo gli elementi favorevoli a quanto si intendeva veicolare. Infine, in base alla pertinente norma europea ENI UN 13432, la Coop poteva al massimo vantarsi della capacità del proprio sacchetto di frammentarsi e non di degradarsi e quindi di indurre la trasformazione finale del PE in biomassa.</a:t>
            </a:r>
          </a:p>
          <a:p>
            <a:pPr algn="just"/>
            <a:r>
              <a:rPr lang="it-IT" dirty="0"/>
              <a:t>Di qui la sanzione dell’AGCM di 31.100 euro per pubblicità ingannevole (</a:t>
            </a:r>
            <a:r>
              <a:rPr lang="it-IT" dirty="0" err="1"/>
              <a:t>provv</a:t>
            </a:r>
            <a:r>
              <a:rPr lang="it-IT" dirty="0"/>
              <a:t>. n. 15104 del 2006).</a:t>
            </a:r>
          </a:p>
          <a:p>
            <a:pPr algn="just"/>
            <a:r>
              <a:rPr lang="it-IT" dirty="0"/>
              <a:t> </a:t>
            </a:r>
          </a:p>
        </p:txBody>
      </p:sp>
      <p:sp>
        <p:nvSpPr>
          <p:cNvPr id="4" name="CasellaDiTesto 3"/>
          <p:cNvSpPr txBox="1"/>
          <p:nvPr/>
        </p:nvSpPr>
        <p:spPr>
          <a:xfrm>
            <a:off x="4370119" y="997526"/>
            <a:ext cx="1692234" cy="369332"/>
          </a:xfrm>
          <a:prstGeom prst="rect">
            <a:avLst/>
          </a:prstGeom>
          <a:noFill/>
        </p:spPr>
        <p:txBody>
          <a:bodyPr wrap="square" rtlCol="0">
            <a:spAutoFit/>
          </a:bodyPr>
          <a:lstStyle/>
          <a:p>
            <a:r>
              <a:rPr lang="it-IT" b="1" dirty="0"/>
              <a:t>Altri precedenti </a:t>
            </a:r>
          </a:p>
        </p:txBody>
      </p:sp>
    </p:spTree>
    <p:extLst>
      <p:ext uri="{BB962C8B-B14F-4D97-AF65-F5344CB8AC3E}">
        <p14:creationId xmlns:p14="http://schemas.microsoft.com/office/powerpoint/2010/main" val="3622181081"/>
      </p:ext>
    </p:extLst>
  </p:cSld>
  <p:clrMapOvr>
    <a:masterClrMapping/>
  </p:clrMapOvr>
  <p:transition spd="med">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3603</Words>
  <Application>Microsoft Office PowerPoint</Application>
  <PresentationFormat>Widescreen</PresentationFormat>
  <Paragraphs>137</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Brush Script MT</vt:lpstr>
      <vt:lpstr>Calibri</vt:lpstr>
      <vt:lpstr>Calibri Light</vt:lpstr>
      <vt:lpstr>Georgia,Italic</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