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3"/>
  </p:notesMasterIdLst>
  <p:sldIdLst>
    <p:sldId id="258" r:id="rId3"/>
    <p:sldId id="259" r:id="rId4"/>
    <p:sldId id="293" r:id="rId5"/>
    <p:sldId id="294" r:id="rId6"/>
    <p:sldId id="315" r:id="rId7"/>
    <p:sldId id="296" r:id="rId8"/>
    <p:sldId id="297" r:id="rId9"/>
    <p:sldId id="298" r:id="rId10"/>
    <p:sldId id="299" r:id="rId11"/>
    <p:sldId id="301" r:id="rId12"/>
    <p:sldId id="300" r:id="rId13"/>
    <p:sldId id="302" r:id="rId14"/>
    <p:sldId id="303" r:id="rId15"/>
    <p:sldId id="304" r:id="rId16"/>
    <p:sldId id="305" r:id="rId17"/>
    <p:sldId id="307" r:id="rId18"/>
    <p:sldId id="308" r:id="rId19"/>
    <p:sldId id="309" r:id="rId20"/>
    <p:sldId id="310" r:id="rId21"/>
    <p:sldId id="311" r:id="rId22"/>
    <p:sldId id="312" r:id="rId23"/>
    <p:sldId id="313" r:id="rId24"/>
    <p:sldId id="314" r:id="rId25"/>
    <p:sldId id="316" r:id="rId26"/>
    <p:sldId id="317" r:id="rId27"/>
    <p:sldId id="319" r:id="rId28"/>
    <p:sldId id="320" r:id="rId29"/>
    <p:sldId id="318" r:id="rId30"/>
    <p:sldId id="321" r:id="rId31"/>
    <p:sldId id="291" r:id="rId32"/>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2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0021"/>
    <a:srgbClr val="042F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24" autoAdjust="0"/>
  </p:normalViewPr>
  <p:slideViewPr>
    <p:cSldViewPr snapToObjects="1">
      <p:cViewPr>
        <p:scale>
          <a:sx n="70" d="100"/>
          <a:sy n="70" d="100"/>
        </p:scale>
        <p:origin x="-763" y="523"/>
      </p:cViewPr>
      <p:guideLst>
        <p:guide orient="horz" pos="182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1ECFA5-0B76-4DD4-A78B-54D78724C29B}" type="datetimeFigureOut">
              <a:rPr lang="it-IT" smtClean="0"/>
              <a:t>17/06/2016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A2D943-272F-4EA6-BF17-6A128A1FD545}" type="slidenum">
              <a:rPr lang="it-IT" smtClean="0"/>
              <a:t>‹N›</a:t>
            </a:fld>
            <a:endParaRPr lang="it-IT"/>
          </a:p>
        </p:txBody>
      </p:sp>
    </p:spTree>
    <p:extLst>
      <p:ext uri="{BB962C8B-B14F-4D97-AF65-F5344CB8AC3E}">
        <p14:creationId xmlns:p14="http://schemas.microsoft.com/office/powerpoint/2010/main" val="597039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AA2D943-272F-4EA6-BF17-6A128A1FD545}" type="slidenum">
              <a:rPr lang="it-IT" smtClean="0"/>
              <a:t>1</a:t>
            </a:fld>
            <a:endParaRPr lang="it-IT"/>
          </a:p>
        </p:txBody>
      </p:sp>
    </p:spTree>
    <p:extLst>
      <p:ext uri="{BB962C8B-B14F-4D97-AF65-F5344CB8AC3E}">
        <p14:creationId xmlns:p14="http://schemas.microsoft.com/office/powerpoint/2010/main" val="2600522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AA2D943-272F-4EA6-BF17-6A128A1FD545}" type="slidenum">
              <a:rPr lang="it-IT" smtClean="0"/>
              <a:t>3</a:t>
            </a:fld>
            <a:endParaRPr lang="it-IT"/>
          </a:p>
        </p:txBody>
      </p:sp>
    </p:spTree>
    <p:extLst>
      <p:ext uri="{BB962C8B-B14F-4D97-AF65-F5344CB8AC3E}">
        <p14:creationId xmlns:p14="http://schemas.microsoft.com/office/powerpoint/2010/main" val="1515358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AA2D943-272F-4EA6-BF17-6A128A1FD545}" type="slidenum">
              <a:rPr lang="it-IT" smtClean="0"/>
              <a:t>12</a:t>
            </a:fld>
            <a:endParaRPr lang="it-IT"/>
          </a:p>
        </p:txBody>
      </p:sp>
    </p:spTree>
    <p:extLst>
      <p:ext uri="{BB962C8B-B14F-4D97-AF65-F5344CB8AC3E}">
        <p14:creationId xmlns:p14="http://schemas.microsoft.com/office/powerpoint/2010/main" val="2079429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8EFD461-DB7F-2340-875F-A9A11C85CDC7}" type="datetimeFigureOut">
              <a:rPr lang="it-IT" smtClean="0"/>
              <a:pPr/>
              <a:t>17/06/2016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0C19511-3BBC-044A-AACD-99F1B409BA1C}"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8EFD461-DB7F-2340-875F-A9A11C85CDC7}" type="datetimeFigureOut">
              <a:rPr lang="it-IT" smtClean="0"/>
              <a:pPr/>
              <a:t>17/06/2016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0C19511-3BBC-044A-AACD-99F1B409BA1C}"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8EFD461-DB7F-2340-875F-A9A11C85CDC7}" type="datetimeFigureOut">
              <a:rPr lang="it-IT" smtClean="0"/>
              <a:pPr/>
              <a:t>17/06/2016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0C19511-3BBC-044A-AACD-99F1B409BA1C}"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FECF9FAD-EE68-4A9F-B50F-B684FAFEEBFF}" type="datetimeFigureOut">
              <a:rPr lang="it-IT" smtClean="0">
                <a:solidFill>
                  <a:prstClr val="black">
                    <a:tint val="75000"/>
                  </a:prstClr>
                </a:solidFill>
              </a:rPr>
              <a:pPr>
                <a:defRPr/>
              </a:pPr>
              <a:t>17/06/2016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9541D55E-C32A-4152-B260-6574EB1FF198}"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063990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236F2611-B194-4267-ACBF-DBBE5006C1AE}" type="datetimeFigureOut">
              <a:rPr lang="it-IT" smtClean="0">
                <a:solidFill>
                  <a:prstClr val="black">
                    <a:tint val="75000"/>
                  </a:prstClr>
                </a:solidFill>
              </a:rPr>
              <a:pPr>
                <a:defRPr/>
              </a:pPr>
              <a:t>17/06/2016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545BFD13-18FE-4559-BCBC-A5999737FABB}"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059750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lvl1pPr>
              <a:defRPr/>
            </a:lvl1pPr>
          </a:lstStyle>
          <a:p>
            <a:pPr>
              <a:defRPr/>
            </a:pPr>
            <a:fld id="{833C88E3-200F-48FE-B8BA-DD4C26BD1913}" type="datetimeFigureOut">
              <a:rPr lang="it-IT" smtClean="0">
                <a:solidFill>
                  <a:prstClr val="black">
                    <a:tint val="75000"/>
                  </a:prstClr>
                </a:solidFill>
              </a:rPr>
              <a:pPr>
                <a:defRPr/>
              </a:pPr>
              <a:t>17/06/2016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5885C11C-2685-4E21-BF37-5B3F807CB12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586229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A983C303-CC72-494D-9AB8-39F5444BB235}" type="datetimeFigureOut">
              <a:rPr lang="it-IT" smtClean="0">
                <a:solidFill>
                  <a:prstClr val="black">
                    <a:tint val="75000"/>
                  </a:prstClr>
                </a:solidFill>
              </a:rPr>
              <a:pPr>
                <a:defRPr/>
              </a:pPr>
              <a:t>17/06/2016</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19FC084-F82F-4A1B-B52F-DF84D0C2BD71}"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13540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E33338F6-43EA-4A19-AF13-D90A2BFC4277}" type="datetimeFigureOut">
              <a:rPr lang="it-IT" smtClean="0">
                <a:solidFill>
                  <a:prstClr val="black">
                    <a:tint val="75000"/>
                  </a:prstClr>
                </a:solidFill>
              </a:rPr>
              <a:pPr>
                <a:defRPr/>
              </a:pPr>
              <a:t>17/06/2016</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1A8963F2-1D06-4428-99F0-7EFBE7CA8D85}"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002328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3"/>
          <p:cNvSpPr>
            <a:spLocks noGrp="1"/>
          </p:cNvSpPr>
          <p:nvPr>
            <p:ph type="dt" sz="half" idx="10"/>
          </p:nvPr>
        </p:nvSpPr>
        <p:spPr/>
        <p:txBody>
          <a:bodyPr/>
          <a:lstStyle>
            <a:lvl1pPr>
              <a:defRPr/>
            </a:lvl1pPr>
          </a:lstStyle>
          <a:p>
            <a:pPr>
              <a:defRPr/>
            </a:pPr>
            <a:fld id="{BD9F0251-39B8-45AB-9A1D-61FC893E9145}" type="datetimeFigureOut">
              <a:rPr lang="it-IT" smtClean="0">
                <a:solidFill>
                  <a:prstClr val="black">
                    <a:tint val="75000"/>
                  </a:prstClr>
                </a:solidFill>
              </a:rPr>
              <a:pPr>
                <a:defRPr/>
              </a:pPr>
              <a:t>17/06/2016</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D3331D04-333B-4AB1-A552-CB508845F525}"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985782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B6F72455-415D-4EAF-B656-B943C80FDB18}" type="datetimeFigureOut">
              <a:rPr lang="it-IT" smtClean="0">
                <a:solidFill>
                  <a:prstClr val="black">
                    <a:tint val="75000"/>
                  </a:prstClr>
                </a:solidFill>
              </a:rPr>
              <a:pPr>
                <a:defRPr/>
              </a:pPr>
              <a:t>17/06/2016</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9EE96657-8B56-4A32-9DCC-DAA89FD1EE9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816470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5B9DFC0F-0911-4AD5-96EC-BE9795F95B2F}" type="datetimeFigureOut">
              <a:rPr lang="it-IT" smtClean="0">
                <a:solidFill>
                  <a:prstClr val="black">
                    <a:tint val="75000"/>
                  </a:prstClr>
                </a:solidFill>
              </a:rPr>
              <a:pPr>
                <a:defRPr/>
              </a:pPr>
              <a:t>17/06/2016</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39EDC06-7B1E-4A22-A765-9EBE0C7E7001}"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56007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8EFD461-DB7F-2340-875F-A9A11C85CDC7}" type="datetimeFigureOut">
              <a:rPr lang="it-IT" smtClean="0"/>
              <a:pPr/>
              <a:t>17/06/2016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0C19511-3BBC-044A-AACD-99F1B409BA1C}" type="slidenum">
              <a:rPr lang="it-IT" smtClean="0"/>
              <a:pPr/>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AA4EC639-1921-43A0-B5FC-4086A846B80D}" type="datetimeFigureOut">
              <a:rPr lang="it-IT" smtClean="0">
                <a:solidFill>
                  <a:prstClr val="black">
                    <a:tint val="75000"/>
                  </a:prstClr>
                </a:solidFill>
              </a:rPr>
              <a:pPr>
                <a:defRPr/>
              </a:pPr>
              <a:t>17/06/2016</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0AF96977-0B31-48EB-9BF8-3838C0FBA576}"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949500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88F84E97-1BE8-4FFB-AE65-8FCB24006016}" type="datetimeFigureOut">
              <a:rPr lang="it-IT" smtClean="0">
                <a:solidFill>
                  <a:prstClr val="black">
                    <a:tint val="75000"/>
                  </a:prstClr>
                </a:solidFill>
              </a:rPr>
              <a:pPr>
                <a:defRPr/>
              </a:pPr>
              <a:t>17/06/2016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5A35690-76DD-421D-AF74-0A5E6574C96D}"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70989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75DB9668-9335-4891-A409-F09CD6080D09}" type="datetimeFigureOut">
              <a:rPr lang="it-IT" smtClean="0">
                <a:solidFill>
                  <a:prstClr val="black">
                    <a:tint val="75000"/>
                  </a:prstClr>
                </a:solidFill>
              </a:rPr>
              <a:pPr>
                <a:defRPr/>
              </a:pPr>
              <a:t>17/06/2016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2AE9F975-B3F6-465B-ABB3-136689E14AD3}"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170216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88EFD461-DB7F-2340-875F-A9A11C85CDC7}" type="datetimeFigureOut">
              <a:rPr lang="it-IT" smtClean="0"/>
              <a:pPr/>
              <a:t>17/06/2016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0C19511-3BBC-044A-AACD-99F1B409BA1C}"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8EFD461-DB7F-2340-875F-A9A11C85CDC7}" type="datetimeFigureOut">
              <a:rPr lang="it-IT" smtClean="0"/>
              <a:pPr/>
              <a:t>17/06/2016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0C19511-3BBC-044A-AACD-99F1B409BA1C}"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8EFD461-DB7F-2340-875F-A9A11C85CDC7}" type="datetimeFigureOut">
              <a:rPr lang="it-IT" smtClean="0"/>
              <a:pPr/>
              <a:t>17/06/2016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0C19511-3BBC-044A-AACD-99F1B409BA1C}"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88EFD461-DB7F-2340-875F-A9A11C85CDC7}" type="datetimeFigureOut">
              <a:rPr lang="it-IT" smtClean="0"/>
              <a:pPr/>
              <a:t>17/06/2016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0C19511-3BBC-044A-AACD-99F1B409BA1C}"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8EFD461-DB7F-2340-875F-A9A11C85CDC7}" type="datetimeFigureOut">
              <a:rPr lang="it-IT" smtClean="0"/>
              <a:pPr/>
              <a:t>17/06/2016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0C19511-3BBC-044A-AACD-99F1B409BA1C}"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88EFD461-DB7F-2340-875F-A9A11C85CDC7}" type="datetimeFigureOut">
              <a:rPr lang="it-IT" smtClean="0"/>
              <a:pPr/>
              <a:t>17/06/2016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0C19511-3BBC-044A-AACD-99F1B409BA1C}"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88EFD461-DB7F-2340-875F-A9A11C85CDC7}" type="datetimeFigureOut">
              <a:rPr lang="it-IT" smtClean="0"/>
              <a:pPr/>
              <a:t>17/06/2016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0C19511-3BBC-044A-AACD-99F1B409BA1C}"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FD461-DB7F-2340-875F-A9A11C85CDC7}" type="datetimeFigureOut">
              <a:rPr lang="it-IT" smtClean="0"/>
              <a:pPr/>
              <a:t>17/06/2016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C19511-3BBC-044A-AACD-99F1B409BA1C}"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stile</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A584BDC-450C-4CFE-9895-B475742AF8BF}" type="datetimeFigureOut">
              <a:rPr lang="it-IT" smtClean="0">
                <a:solidFill>
                  <a:prstClr val="black">
                    <a:tint val="75000"/>
                  </a:prstClr>
                </a:solidFill>
              </a:rPr>
              <a:pPr>
                <a:defRPr/>
              </a:pPr>
              <a:t>17/06/2016</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258767E-7155-481C-AA14-4A826DEB9EE0}"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923752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CasellaDiTesto 3"/>
          <p:cNvSpPr txBox="1"/>
          <p:nvPr/>
        </p:nvSpPr>
        <p:spPr>
          <a:xfrm>
            <a:off x="609600" y="1556792"/>
            <a:ext cx="7848600" cy="2831544"/>
          </a:xfrm>
          <a:prstGeom prst="rect">
            <a:avLst/>
          </a:prstGeom>
          <a:noFill/>
        </p:spPr>
        <p:txBody>
          <a:bodyPr wrap="square" rtlCol="0">
            <a:spAutoFit/>
          </a:bodyPr>
          <a:lstStyle/>
          <a:p>
            <a:pPr algn="ctr"/>
            <a:r>
              <a:rPr lang="it-IT" sz="3500" b="1" dirty="0">
                <a:solidFill>
                  <a:schemeClr val="bg1"/>
                </a:solidFill>
                <a:latin typeface="Times" pitchFamily="18" charset="0"/>
              </a:rPr>
              <a:t>Approfondimenti sulle procedure della Corte Unitaria dei </a:t>
            </a:r>
            <a:r>
              <a:rPr lang="it-IT" sz="3500" b="1" dirty="0" smtClean="0">
                <a:solidFill>
                  <a:schemeClr val="bg1"/>
                </a:solidFill>
                <a:latin typeface="Times" pitchFamily="18" charset="0"/>
              </a:rPr>
              <a:t>Brevetti</a:t>
            </a:r>
          </a:p>
          <a:p>
            <a:pPr algn="ctr"/>
            <a:endParaRPr lang="it-IT" sz="3600" dirty="0">
              <a:solidFill>
                <a:schemeClr val="bg1"/>
              </a:solidFill>
            </a:endParaRPr>
          </a:p>
          <a:p>
            <a:pPr algn="ctr"/>
            <a:r>
              <a:rPr lang="it-IT" sz="3500" b="1" dirty="0">
                <a:solidFill>
                  <a:schemeClr val="bg1"/>
                </a:solidFill>
                <a:latin typeface="Times"/>
                <a:cs typeface="Times"/>
              </a:rPr>
              <a:t>La procedura relativa alla dichiarazione di </a:t>
            </a:r>
            <a:r>
              <a:rPr lang="it-IT" sz="3500" b="1" dirty="0" smtClean="0">
                <a:solidFill>
                  <a:schemeClr val="bg1"/>
                </a:solidFill>
                <a:latin typeface="Times"/>
                <a:cs typeface="Times"/>
              </a:rPr>
              <a:t>non contraffazione </a:t>
            </a:r>
            <a:r>
              <a:rPr lang="it-IT" sz="3500" b="1" dirty="0">
                <a:solidFill>
                  <a:schemeClr val="bg1"/>
                </a:solidFill>
                <a:latin typeface="Times"/>
                <a:cs typeface="Times"/>
              </a:rPr>
              <a:t>nell’UPC </a:t>
            </a:r>
          </a:p>
        </p:txBody>
      </p:sp>
      <p:sp>
        <p:nvSpPr>
          <p:cNvPr id="3" name="CasellaDiTesto 2"/>
          <p:cNvSpPr txBox="1"/>
          <p:nvPr/>
        </p:nvSpPr>
        <p:spPr>
          <a:xfrm>
            <a:off x="647156" y="548680"/>
            <a:ext cx="7848600" cy="646331"/>
          </a:xfrm>
          <a:prstGeom prst="rect">
            <a:avLst/>
          </a:prstGeom>
          <a:noFill/>
        </p:spPr>
        <p:txBody>
          <a:bodyPr wrap="square" rtlCol="0">
            <a:spAutoFit/>
          </a:bodyPr>
          <a:lstStyle/>
          <a:p>
            <a:pPr algn="ctr"/>
            <a:endParaRPr lang="it-IT" dirty="0" smtClean="0">
              <a:solidFill>
                <a:schemeClr val="bg1"/>
              </a:solidFill>
              <a:latin typeface="Times"/>
              <a:cs typeface="Times"/>
            </a:endParaRPr>
          </a:p>
          <a:p>
            <a:pPr algn="ctr"/>
            <a:r>
              <a:rPr lang="it-IT" dirty="0" smtClean="0">
                <a:solidFill>
                  <a:schemeClr val="bg1"/>
                </a:solidFill>
                <a:latin typeface="Times"/>
                <a:cs typeface="Times"/>
              </a:rPr>
              <a:t>Bologna </a:t>
            </a:r>
            <a:r>
              <a:rPr lang="it-IT" dirty="0">
                <a:solidFill>
                  <a:schemeClr val="bg1"/>
                </a:solidFill>
                <a:latin typeface="Times"/>
                <a:cs typeface="Times"/>
              </a:rPr>
              <a:t>- Museo del Patrimonio Industriale, </a:t>
            </a:r>
            <a:r>
              <a:rPr lang="it-IT" dirty="0" smtClean="0">
                <a:solidFill>
                  <a:schemeClr val="bg1"/>
                </a:solidFill>
                <a:latin typeface="Times"/>
                <a:cs typeface="Times"/>
              </a:rPr>
              <a:t>29 giugno 2016</a:t>
            </a:r>
            <a:endParaRPr lang="it-IT" dirty="0">
              <a:solidFill>
                <a:schemeClr val="bg1"/>
              </a:solidFill>
              <a:latin typeface="Times"/>
              <a:cs typeface="Times"/>
            </a:endParaRPr>
          </a:p>
        </p:txBody>
      </p:sp>
      <p:sp>
        <p:nvSpPr>
          <p:cNvPr id="5" name="CasellaDiTesto 4"/>
          <p:cNvSpPr txBox="1"/>
          <p:nvPr/>
        </p:nvSpPr>
        <p:spPr>
          <a:xfrm>
            <a:off x="683840" y="4726885"/>
            <a:ext cx="7848600" cy="1200329"/>
          </a:xfrm>
          <a:prstGeom prst="rect">
            <a:avLst/>
          </a:prstGeom>
          <a:noFill/>
        </p:spPr>
        <p:txBody>
          <a:bodyPr wrap="square" rtlCol="0">
            <a:spAutoFit/>
          </a:bodyPr>
          <a:lstStyle/>
          <a:p>
            <a:pPr algn="r"/>
            <a:r>
              <a:rPr lang="it-IT" dirty="0" smtClean="0">
                <a:solidFill>
                  <a:schemeClr val="bg1"/>
                </a:solidFill>
                <a:latin typeface="Times"/>
                <a:cs typeface="Times"/>
              </a:rPr>
              <a:t>Ing. Luca Fiorentino</a:t>
            </a:r>
          </a:p>
          <a:p>
            <a:pPr algn="r"/>
            <a:r>
              <a:rPr lang="it-IT" dirty="0" smtClean="0">
                <a:solidFill>
                  <a:schemeClr val="bg1"/>
                </a:solidFill>
                <a:latin typeface="Times"/>
                <a:cs typeface="Times"/>
              </a:rPr>
              <a:t>Consulente in Brevetti Italiano ed Europeo</a:t>
            </a:r>
          </a:p>
          <a:p>
            <a:pPr algn="r"/>
            <a:r>
              <a:rPr lang="it-IT" dirty="0" smtClean="0">
                <a:solidFill>
                  <a:schemeClr val="bg1"/>
                </a:solidFill>
                <a:latin typeface="Times"/>
                <a:cs typeface="Times"/>
              </a:rPr>
              <a:t>Diploma CEIPI «Patent </a:t>
            </a:r>
            <a:r>
              <a:rPr lang="it-IT" dirty="0" err="1" smtClean="0">
                <a:solidFill>
                  <a:schemeClr val="bg1"/>
                </a:solidFill>
                <a:latin typeface="Times"/>
                <a:cs typeface="Times"/>
              </a:rPr>
              <a:t>Litigation</a:t>
            </a:r>
            <a:r>
              <a:rPr lang="it-IT" dirty="0" smtClean="0">
                <a:solidFill>
                  <a:schemeClr val="bg1"/>
                </a:solidFill>
                <a:latin typeface="Times"/>
                <a:cs typeface="Times"/>
              </a:rPr>
              <a:t> in Europe»</a:t>
            </a:r>
          </a:p>
          <a:p>
            <a:pPr algn="r"/>
            <a:endParaRPr lang="it-IT" dirty="0">
              <a:solidFill>
                <a:schemeClr val="bg1"/>
              </a:solidFill>
              <a:latin typeface="Times"/>
              <a:cs typeface="Time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5"/>
          <p:cNvGraphicFramePr>
            <a:graphicFrameLocks noGrp="1"/>
          </p:cNvGraphicFramePr>
          <p:nvPr>
            <p:ph idx="1"/>
            <p:extLst>
              <p:ext uri="{D42A27DB-BD31-4B8C-83A1-F6EECF244321}">
                <p14:modId xmlns:p14="http://schemas.microsoft.com/office/powerpoint/2010/main" val="3644683812"/>
              </p:ext>
            </p:extLst>
          </p:nvPr>
        </p:nvGraphicFramePr>
        <p:xfrm>
          <a:off x="457200" y="841867"/>
          <a:ext cx="8229600" cy="1325880"/>
        </p:xfrm>
        <a:graphic>
          <a:graphicData uri="http://schemas.openxmlformats.org/drawingml/2006/table">
            <a:tbl>
              <a:tblPr firstRow="1" bandRow="1">
                <a:tableStyleId>{5C22544A-7EE6-4342-B048-85BDC9FD1C3A}</a:tableStyleId>
              </a:tblPr>
              <a:tblGrid>
                <a:gridCol w="8229600"/>
              </a:tblGrid>
              <a:tr h="1019012">
                <a:tc>
                  <a:txBody>
                    <a:bodyPr/>
                    <a:lstStyle/>
                    <a:p>
                      <a:pPr>
                        <a:lnSpc>
                          <a:spcPct val="150000"/>
                        </a:lnSpc>
                        <a:buClr>
                          <a:srgbClr val="152642"/>
                        </a:buClr>
                        <a:buSzPct val="110000"/>
                      </a:pPr>
                      <a:r>
                        <a:rPr lang="it-IT" sz="1800" b="1" dirty="0" smtClean="0">
                          <a:solidFill>
                            <a:srgbClr val="042F50"/>
                          </a:solidFill>
                          <a:latin typeface="Times New Roman" charset="0"/>
                          <a:ea typeface="Times New Roman" charset="0"/>
                          <a:cs typeface="Times New Roman" charset="0"/>
                        </a:rPr>
                        <a:t>ACCERTAMENTO NEGATIVO</a:t>
                      </a:r>
                      <a:r>
                        <a:rPr lang="it-IT" sz="1800" b="1" baseline="0" dirty="0" smtClean="0">
                          <a:solidFill>
                            <a:srgbClr val="042F50"/>
                          </a:solidFill>
                          <a:latin typeface="Times New Roman" charset="0"/>
                          <a:ea typeface="Times New Roman" charset="0"/>
                          <a:cs typeface="Times New Roman" charset="0"/>
                        </a:rPr>
                        <a:t> DELLA CONTRAFFAZIONE: RELAZIONE CON AZIONI/PROCEDURE CONCOMITANTI – </a:t>
                      </a:r>
                      <a:r>
                        <a:rPr lang="it-IT" sz="1800" b="1" baseline="0" dirty="0" smtClean="0">
                          <a:solidFill>
                            <a:srgbClr val="FF0000"/>
                          </a:solidFill>
                          <a:latin typeface="Times New Roman" charset="0"/>
                          <a:ea typeface="Times New Roman" charset="0"/>
                          <a:cs typeface="Times New Roman" charset="0"/>
                        </a:rPr>
                        <a:t>AZIONE DI CONTRAFFAZIONE SUCCESSIVA (2)</a:t>
                      </a:r>
                      <a:endParaRPr lang="it-IT" sz="1800" b="1" dirty="0">
                        <a:solidFill>
                          <a:srgbClr val="FF0000"/>
                        </a:solidFill>
                        <a:latin typeface="Times New Roman" charset="0"/>
                        <a:ea typeface="Times New Roman" charset="0"/>
                        <a:cs typeface="Times New Roman" charset="0"/>
                      </a:endParaRPr>
                    </a:p>
                  </a:txBody>
                  <a:tcPr>
                    <a:lnL w="28575" cap="flat" cmpd="sng" algn="ctr">
                      <a:solidFill>
                        <a:srgbClr val="C70021"/>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sp>
        <p:nvSpPr>
          <p:cNvPr id="6" name="Rettangolo 5"/>
          <p:cNvSpPr/>
          <p:nvPr/>
        </p:nvSpPr>
        <p:spPr>
          <a:xfrm>
            <a:off x="480729" y="2204864"/>
            <a:ext cx="8229600" cy="3767185"/>
          </a:xfrm>
          <a:prstGeom prst="rect">
            <a:avLst/>
          </a:prstGeom>
        </p:spPr>
        <p:txBody>
          <a:bodyPr wrap="square">
            <a:spAutoFit/>
          </a:bodyPr>
          <a:lstStyle/>
          <a:p>
            <a:r>
              <a:rPr lang="en-US" sz="1200" i="1" u="sng" dirty="0" smtClean="0">
                <a:latin typeface="TimesNewRomanPSMT"/>
              </a:rPr>
              <a:t>Rule </a:t>
            </a:r>
            <a:r>
              <a:rPr lang="en-US" sz="1200" i="1" u="sng" dirty="0">
                <a:latin typeface="TimesNewRomanPSMT"/>
              </a:rPr>
              <a:t>76 – Actions for declaration of non-infringement within Article 33(6) of the Agreemen</a:t>
            </a:r>
            <a:r>
              <a:rPr lang="en-US" sz="1200" i="1" dirty="0">
                <a:latin typeface="TimesNewRomanPSMT"/>
              </a:rPr>
              <a:t>t</a:t>
            </a:r>
          </a:p>
          <a:p>
            <a:r>
              <a:rPr lang="en-US" sz="1200" i="1" dirty="0">
                <a:latin typeface="TimesNewRomanPSMT"/>
              </a:rPr>
              <a:t>1. Where a claimant has lodged an action for declaration of non-infringement (Rule 61) before the central division against the patent proprietor or a licensee entitled to commence infringement proceedings pursuant to Article 47 of the Agreement and the defendant proprietor or licensee subsequently initiates an action for infringement in a local or regional division against the claimant in respect of the same patent and with respect to the same alleged infringement the following procedure shall apply.</a:t>
            </a:r>
          </a:p>
          <a:p>
            <a:r>
              <a:rPr lang="en-US" sz="1200" i="1" dirty="0" smtClean="0">
                <a:latin typeface="TimesNewRomanPSMT"/>
              </a:rPr>
              <a:t>…</a:t>
            </a:r>
            <a:endParaRPr lang="en-US" sz="1200" i="1" dirty="0">
              <a:latin typeface="TimesNewRomanPSMT"/>
            </a:endParaRPr>
          </a:p>
          <a:p>
            <a:r>
              <a:rPr lang="en-US" sz="1200" i="1" dirty="0">
                <a:latin typeface="TimesNewRomanPSMT"/>
              </a:rPr>
              <a:t>3. </a:t>
            </a:r>
            <a:r>
              <a:rPr lang="en-US" sz="1200" i="1" dirty="0" smtClean="0">
                <a:latin typeface="TimesNewRomanPSMT"/>
              </a:rPr>
              <a:t>… If </a:t>
            </a:r>
            <a:r>
              <a:rPr lang="en-US" sz="1200" i="1" dirty="0">
                <a:latin typeface="TimesNewRomanPSMT"/>
              </a:rPr>
              <a:t>the date attributed to the action for infringement is </a:t>
            </a:r>
            <a:r>
              <a:rPr lang="en-US" sz="1200" i="1" u="sng" dirty="0">
                <a:latin typeface="TimesNewRomanPSMT"/>
              </a:rPr>
              <a:t>outside the said three month period </a:t>
            </a:r>
            <a:r>
              <a:rPr lang="en-US" sz="1200" b="1" i="1" u="sng" dirty="0">
                <a:solidFill>
                  <a:schemeClr val="accent2"/>
                </a:solidFill>
                <a:latin typeface="TimesNewRomanPSMT"/>
              </a:rPr>
              <a:t>there shall be no stay</a:t>
            </a:r>
            <a:r>
              <a:rPr lang="en-US" sz="1200" i="1" u="sng" dirty="0">
                <a:solidFill>
                  <a:schemeClr val="accent2"/>
                </a:solidFill>
                <a:latin typeface="TimesNewRomanPSMT"/>
              </a:rPr>
              <a:t> </a:t>
            </a:r>
            <a:r>
              <a:rPr lang="en-US" sz="1200" i="1" dirty="0">
                <a:latin typeface="TimesNewRomanPSMT"/>
              </a:rPr>
              <a:t>but the presiding judges of the central division and the local or regional division concerned shall consult to agree on the future progress of proceedings </a:t>
            </a:r>
            <a:r>
              <a:rPr lang="en-US" sz="1200" b="1" i="1" dirty="0">
                <a:latin typeface="TimesNewRomanPSMT"/>
              </a:rPr>
              <a:t>including the possibility of a stay</a:t>
            </a:r>
            <a:r>
              <a:rPr lang="en-US" sz="1200" i="1" dirty="0">
                <a:latin typeface="TimesNewRomanPSMT"/>
              </a:rPr>
              <a:t> of one action pursuant to Rule 295(k).</a:t>
            </a:r>
            <a:endParaRPr lang="en-US" b="1" i="1" kern="0" dirty="0" smtClean="0">
              <a:solidFill>
                <a:srgbClr val="C0504D"/>
              </a:solidFill>
              <a:latin typeface="Arial"/>
              <a:sym typeface="Wingdings" panose="05000000000000000000" pitchFamily="2" charset="2"/>
            </a:endParaRPr>
          </a:p>
          <a:p>
            <a:pPr>
              <a:spcBef>
                <a:spcPct val="20000"/>
              </a:spcBef>
              <a:buClr>
                <a:srgbClr val="FFFFFF"/>
              </a:buClr>
              <a:buSzPct val="95000"/>
              <a:defRPr/>
            </a:pPr>
            <a:endParaRPr lang="en-US" b="1" kern="0" dirty="0">
              <a:solidFill>
                <a:srgbClr val="C0504D"/>
              </a:solidFill>
              <a:latin typeface="Arial"/>
              <a:sym typeface="Wingdings" panose="05000000000000000000" pitchFamily="2" charset="2"/>
            </a:endParaRPr>
          </a:p>
          <a:p>
            <a:pPr>
              <a:spcBef>
                <a:spcPct val="20000"/>
              </a:spcBef>
              <a:buClr>
                <a:srgbClr val="FFFFFF"/>
              </a:buClr>
              <a:buSzPct val="95000"/>
              <a:defRPr/>
            </a:pPr>
            <a:r>
              <a:rPr lang="it-IT" b="1" kern="0" dirty="0" smtClean="0">
                <a:solidFill>
                  <a:srgbClr val="C0504D"/>
                </a:solidFill>
                <a:latin typeface="Arial"/>
                <a:sym typeface="Wingdings" panose="05000000000000000000" pitchFamily="2" charset="2"/>
              </a:rPr>
              <a:t>Se l’azione di contraffazione è promossa </a:t>
            </a:r>
            <a:r>
              <a:rPr lang="it-IT" b="1" u="sng" kern="0" dirty="0" smtClean="0">
                <a:solidFill>
                  <a:srgbClr val="C0504D"/>
                </a:solidFill>
                <a:latin typeface="Arial"/>
                <a:sym typeface="Wingdings" panose="05000000000000000000" pitchFamily="2" charset="2"/>
              </a:rPr>
              <a:t>dopo 3 mesi</a:t>
            </a:r>
            <a:r>
              <a:rPr lang="it-IT" b="1" kern="0" dirty="0" smtClean="0">
                <a:solidFill>
                  <a:srgbClr val="C0504D"/>
                </a:solidFill>
                <a:latin typeface="Arial"/>
                <a:sym typeface="Wingdings" panose="05000000000000000000" pitchFamily="2" charset="2"/>
              </a:rPr>
              <a:t>: non è obbligatoria sospensione I rispettivi giudici della Divisione Centrale e della Divisione locale/regionale si devono consultare e possono decidere di sospendere una delle due procedure</a:t>
            </a:r>
          </a:p>
          <a:p>
            <a:pPr marL="285750" indent="-285750">
              <a:spcBef>
                <a:spcPct val="20000"/>
              </a:spcBef>
              <a:buClr>
                <a:srgbClr val="FFFFFF"/>
              </a:buClr>
              <a:buSzPct val="95000"/>
              <a:buFontTx/>
              <a:buChar char="-"/>
              <a:defRPr/>
            </a:pPr>
            <a:endParaRPr lang="it-IT" b="1" kern="0" dirty="0">
              <a:solidFill>
                <a:schemeClr val="accent2"/>
              </a:solidFill>
              <a:latin typeface="Arial"/>
            </a:endParaRPr>
          </a:p>
        </p:txBody>
      </p:sp>
    </p:spTree>
    <p:extLst>
      <p:ext uri="{BB962C8B-B14F-4D97-AF65-F5344CB8AC3E}">
        <p14:creationId xmlns:p14="http://schemas.microsoft.com/office/powerpoint/2010/main" val="2021682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5"/>
          <p:cNvGraphicFramePr>
            <a:graphicFrameLocks noGrp="1"/>
          </p:cNvGraphicFramePr>
          <p:nvPr>
            <p:ph idx="1"/>
            <p:extLst>
              <p:ext uri="{D42A27DB-BD31-4B8C-83A1-F6EECF244321}">
                <p14:modId xmlns:p14="http://schemas.microsoft.com/office/powerpoint/2010/main" val="3366056376"/>
              </p:ext>
            </p:extLst>
          </p:nvPr>
        </p:nvGraphicFramePr>
        <p:xfrm>
          <a:off x="457200" y="841867"/>
          <a:ext cx="8229600" cy="1325880"/>
        </p:xfrm>
        <a:graphic>
          <a:graphicData uri="http://schemas.openxmlformats.org/drawingml/2006/table">
            <a:tbl>
              <a:tblPr firstRow="1" bandRow="1">
                <a:tableStyleId>{5C22544A-7EE6-4342-B048-85BDC9FD1C3A}</a:tableStyleId>
              </a:tblPr>
              <a:tblGrid>
                <a:gridCol w="8229600"/>
              </a:tblGrid>
              <a:tr h="1019012">
                <a:tc>
                  <a:txBody>
                    <a:bodyPr/>
                    <a:lstStyle/>
                    <a:p>
                      <a:pPr>
                        <a:lnSpc>
                          <a:spcPct val="150000"/>
                        </a:lnSpc>
                        <a:buClr>
                          <a:srgbClr val="152642"/>
                        </a:buClr>
                        <a:buSzPct val="110000"/>
                      </a:pPr>
                      <a:r>
                        <a:rPr lang="it-IT" sz="1800" b="1" dirty="0" smtClean="0">
                          <a:solidFill>
                            <a:srgbClr val="042F50"/>
                          </a:solidFill>
                          <a:latin typeface="Times New Roman" charset="0"/>
                          <a:ea typeface="Times New Roman" charset="0"/>
                          <a:cs typeface="Times New Roman" charset="0"/>
                        </a:rPr>
                        <a:t>ACCERTAMENTO NEGATIVO</a:t>
                      </a:r>
                      <a:r>
                        <a:rPr lang="it-IT" sz="1800" b="1" baseline="0" dirty="0" smtClean="0">
                          <a:solidFill>
                            <a:srgbClr val="042F50"/>
                          </a:solidFill>
                          <a:latin typeface="Times New Roman" charset="0"/>
                          <a:ea typeface="Times New Roman" charset="0"/>
                          <a:cs typeface="Times New Roman" charset="0"/>
                        </a:rPr>
                        <a:t> DELLA CONTRAFFAZIONE: RELAZIONE CON AZIONI/PROCEDURE CONCOMITANTI – </a:t>
                      </a:r>
                      <a:r>
                        <a:rPr lang="it-IT" sz="1800" b="1" baseline="0" dirty="0" smtClean="0">
                          <a:solidFill>
                            <a:srgbClr val="FF0000"/>
                          </a:solidFill>
                          <a:latin typeface="Times New Roman" charset="0"/>
                          <a:ea typeface="Times New Roman" charset="0"/>
                          <a:cs typeface="Times New Roman" charset="0"/>
                        </a:rPr>
                        <a:t>OPPOSIZIONE O LIMITAZIONE DI FRONTE ALL’EPO (E SUCCESSIVI APPELLI)</a:t>
                      </a:r>
                      <a:endParaRPr lang="it-IT" sz="1800" b="1" dirty="0">
                        <a:solidFill>
                          <a:srgbClr val="FF0000"/>
                        </a:solidFill>
                        <a:latin typeface="Times New Roman" charset="0"/>
                        <a:ea typeface="Times New Roman" charset="0"/>
                        <a:cs typeface="Times New Roman" charset="0"/>
                      </a:endParaRPr>
                    </a:p>
                  </a:txBody>
                  <a:tcPr>
                    <a:lnL w="28575" cap="flat" cmpd="sng" algn="ctr">
                      <a:solidFill>
                        <a:srgbClr val="C70021"/>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sp>
        <p:nvSpPr>
          <p:cNvPr id="6" name="Rettangolo 5"/>
          <p:cNvSpPr/>
          <p:nvPr/>
        </p:nvSpPr>
        <p:spPr>
          <a:xfrm>
            <a:off x="480729" y="2204864"/>
            <a:ext cx="8229600" cy="4653582"/>
          </a:xfrm>
          <a:prstGeom prst="rect">
            <a:avLst/>
          </a:prstGeom>
        </p:spPr>
        <p:txBody>
          <a:bodyPr wrap="square">
            <a:spAutoFit/>
          </a:bodyPr>
          <a:lstStyle/>
          <a:p>
            <a:r>
              <a:rPr lang="en-US" sz="1200" i="1" u="sng" dirty="0">
                <a:latin typeface="TimesNewRomanPSMT"/>
              </a:rPr>
              <a:t>Rule 295 – Stay of proceedings</a:t>
            </a:r>
          </a:p>
          <a:p>
            <a:r>
              <a:rPr lang="en-US" sz="1200" i="1" dirty="0">
                <a:latin typeface="TimesNewRomanPSMT"/>
              </a:rPr>
              <a:t>The Court </a:t>
            </a:r>
            <a:r>
              <a:rPr lang="en-US" sz="1200" i="1" u="sng" dirty="0">
                <a:latin typeface="TimesNewRomanPSMT"/>
              </a:rPr>
              <a:t>may stay</a:t>
            </a:r>
            <a:r>
              <a:rPr lang="en-US" sz="1200" i="1" dirty="0">
                <a:latin typeface="TimesNewRomanPSMT"/>
              </a:rPr>
              <a:t> proceedings:</a:t>
            </a:r>
          </a:p>
          <a:p>
            <a:r>
              <a:rPr lang="en-US" sz="1200" i="1" dirty="0" smtClean="0">
                <a:latin typeface="TimesNewRomanPSMT"/>
              </a:rPr>
              <a:t>(a) where </a:t>
            </a:r>
            <a:r>
              <a:rPr lang="en-US" sz="1200" i="1" dirty="0">
                <a:latin typeface="TimesNewRomanPSMT"/>
              </a:rPr>
              <a:t>it is seized of an action relating to a patent which is also the subject of </a:t>
            </a:r>
            <a:r>
              <a:rPr lang="en-US" sz="1200" b="1" i="1" dirty="0">
                <a:latin typeface="TimesNewRomanPSMT"/>
              </a:rPr>
              <a:t>opposition proceedings </a:t>
            </a:r>
            <a:r>
              <a:rPr lang="en-US" sz="1200" i="1" dirty="0">
                <a:latin typeface="TimesNewRomanPSMT"/>
              </a:rPr>
              <a:t>or </a:t>
            </a:r>
            <a:r>
              <a:rPr lang="en-US" sz="1200" b="1" i="1" dirty="0">
                <a:latin typeface="TimesNewRomanPSMT"/>
              </a:rPr>
              <a:t>limitation</a:t>
            </a:r>
            <a:r>
              <a:rPr lang="en-US" sz="1200" i="1" dirty="0">
                <a:latin typeface="TimesNewRomanPSMT"/>
              </a:rPr>
              <a:t> proceedings (including </a:t>
            </a:r>
            <a:r>
              <a:rPr lang="en-US" sz="1200" b="1" i="1" dirty="0">
                <a:latin typeface="TimesNewRomanPSMT"/>
              </a:rPr>
              <a:t>subsequent appeal proceedings</a:t>
            </a:r>
            <a:r>
              <a:rPr lang="en-US" sz="1200" i="1" dirty="0">
                <a:latin typeface="TimesNewRomanPSMT"/>
              </a:rPr>
              <a:t>) before the European Patent Office or a national authority where a decision in such proceedings may be expected to be given rapidly</a:t>
            </a:r>
            <a:r>
              <a:rPr lang="en-US" sz="1200" i="1" dirty="0" smtClean="0">
                <a:latin typeface="TimesNewRomanPSMT"/>
              </a:rPr>
              <a:t>; …</a:t>
            </a:r>
          </a:p>
          <a:p>
            <a:endParaRPr lang="en-US" b="1" i="1" kern="0" dirty="0" smtClean="0">
              <a:solidFill>
                <a:srgbClr val="C0504D"/>
              </a:solidFill>
              <a:latin typeface="Arial"/>
              <a:sym typeface="Wingdings" panose="05000000000000000000" pitchFamily="2" charset="2"/>
            </a:endParaRPr>
          </a:p>
          <a:p>
            <a:r>
              <a:rPr lang="en-US" sz="1200" i="1" u="sng" kern="0" dirty="0">
                <a:latin typeface="TimesNewRomanPSMT"/>
                <a:sym typeface="Wingdings" panose="05000000000000000000" pitchFamily="2" charset="2"/>
              </a:rPr>
              <a:t>Rule 298 – Accelerated proceedings before the European Patent Office</a:t>
            </a:r>
          </a:p>
          <a:p>
            <a:r>
              <a:rPr lang="en-US" sz="1200" i="1" kern="0" dirty="0">
                <a:latin typeface="TimesNewRomanPSMT"/>
                <a:sym typeface="Wingdings" panose="05000000000000000000" pitchFamily="2" charset="2"/>
              </a:rPr>
              <a:t>The Court may of its own motion or at the request of a party request that </a:t>
            </a:r>
            <a:r>
              <a:rPr lang="en-US" sz="1200" b="1" i="1" kern="0" dirty="0">
                <a:latin typeface="TimesNewRomanPSMT"/>
                <a:sym typeface="Wingdings" panose="05000000000000000000" pitchFamily="2" charset="2"/>
              </a:rPr>
              <a:t>opposition proceedings or limitation proceedings </a:t>
            </a:r>
            <a:r>
              <a:rPr lang="en-US" sz="1200" i="1" kern="0" dirty="0">
                <a:latin typeface="TimesNewRomanPSMT"/>
                <a:sym typeface="Wingdings" panose="05000000000000000000" pitchFamily="2" charset="2"/>
              </a:rPr>
              <a:t>(including any subsequent appeal proceedings) before the European Patent Office </a:t>
            </a:r>
            <a:r>
              <a:rPr lang="en-US" sz="1200" b="1" i="1" kern="0" dirty="0">
                <a:latin typeface="TimesNewRomanPSMT"/>
                <a:sym typeface="Wingdings" panose="05000000000000000000" pitchFamily="2" charset="2"/>
              </a:rPr>
              <a:t>be accelerated </a:t>
            </a:r>
            <a:r>
              <a:rPr lang="en-US" sz="1200" i="1" kern="0" dirty="0">
                <a:latin typeface="TimesNewRomanPSMT"/>
                <a:sym typeface="Wingdings" panose="05000000000000000000" pitchFamily="2" charset="2"/>
              </a:rPr>
              <a:t>in accordance with the proceedings of the European Patent Office. The Court may stay its proceedings in accordance with Rule 295(a) pending the outcome of such request and any subsequent accelerated proceedings.</a:t>
            </a:r>
            <a:endParaRPr lang="en-US" sz="1200" i="1" kern="0" dirty="0" smtClean="0">
              <a:latin typeface="TimesNewRomanPSMT"/>
              <a:sym typeface="Wingdings" panose="05000000000000000000" pitchFamily="2" charset="2"/>
            </a:endParaRPr>
          </a:p>
          <a:p>
            <a:pPr>
              <a:spcBef>
                <a:spcPct val="20000"/>
              </a:spcBef>
              <a:buClr>
                <a:srgbClr val="FFFFFF"/>
              </a:buClr>
              <a:buSzPct val="95000"/>
              <a:defRPr/>
            </a:pPr>
            <a:r>
              <a:rPr lang="it-IT" b="1" kern="0" dirty="0" smtClean="0">
                <a:solidFill>
                  <a:srgbClr val="C0504D"/>
                </a:solidFill>
                <a:latin typeface="Arial"/>
                <a:sym typeface="Wingdings" panose="05000000000000000000" pitchFamily="2" charset="2"/>
              </a:rPr>
              <a:t>In caso di </a:t>
            </a:r>
            <a:r>
              <a:rPr lang="it-IT" b="1" kern="0" dirty="0" smtClean="0">
                <a:solidFill>
                  <a:schemeClr val="tx2"/>
                </a:solidFill>
                <a:latin typeface="Arial"/>
                <a:sym typeface="Wingdings" panose="05000000000000000000" pitchFamily="2" charset="2"/>
              </a:rPr>
              <a:t>opposizione</a:t>
            </a:r>
            <a:r>
              <a:rPr lang="it-IT" b="1" kern="0" dirty="0" smtClean="0">
                <a:solidFill>
                  <a:srgbClr val="C0504D"/>
                </a:solidFill>
                <a:latin typeface="Arial"/>
                <a:sym typeface="Wingdings" panose="05000000000000000000" pitchFamily="2" charset="2"/>
              </a:rPr>
              <a:t> o </a:t>
            </a:r>
            <a:r>
              <a:rPr lang="it-IT" b="1" kern="0" dirty="0" smtClean="0">
                <a:solidFill>
                  <a:schemeClr val="tx2"/>
                </a:solidFill>
                <a:latin typeface="Arial"/>
                <a:sym typeface="Wingdings" panose="05000000000000000000" pitchFamily="2" charset="2"/>
              </a:rPr>
              <a:t>limitazione</a:t>
            </a:r>
            <a:r>
              <a:rPr lang="it-IT" b="1" kern="0" dirty="0" smtClean="0">
                <a:solidFill>
                  <a:srgbClr val="C0504D"/>
                </a:solidFill>
                <a:latin typeface="Arial"/>
                <a:sym typeface="Wingdings" panose="05000000000000000000" pitchFamily="2" charset="2"/>
              </a:rPr>
              <a:t> pendente di fronte all’EPO, la Corte </a:t>
            </a:r>
            <a:r>
              <a:rPr lang="it-IT" b="1" u="sng" kern="0" dirty="0" smtClean="0">
                <a:solidFill>
                  <a:srgbClr val="C0504D"/>
                </a:solidFill>
                <a:latin typeface="Arial"/>
                <a:sym typeface="Wingdings" panose="05000000000000000000" pitchFamily="2" charset="2"/>
              </a:rPr>
              <a:t>può sospendere</a:t>
            </a:r>
            <a:r>
              <a:rPr lang="it-IT" b="1" kern="0" dirty="0" smtClean="0">
                <a:solidFill>
                  <a:srgbClr val="C0504D"/>
                </a:solidFill>
                <a:latin typeface="Arial"/>
                <a:sym typeface="Wingdings" panose="05000000000000000000" pitchFamily="2" charset="2"/>
              </a:rPr>
              <a:t> la procedura ( anche l’azione di non-contraffazione) in attesa di una decisione dell’EPO</a:t>
            </a:r>
            <a:endParaRPr lang="it-IT" b="1" u="sng" kern="0" dirty="0" smtClean="0">
              <a:solidFill>
                <a:srgbClr val="C0504D"/>
              </a:solidFill>
              <a:latin typeface="Arial"/>
              <a:sym typeface="Wingdings" panose="05000000000000000000" pitchFamily="2" charset="2"/>
            </a:endParaRPr>
          </a:p>
          <a:p>
            <a:pPr marL="285750" indent="-285750">
              <a:spcBef>
                <a:spcPct val="20000"/>
              </a:spcBef>
              <a:buClr>
                <a:srgbClr val="FFFFFF"/>
              </a:buClr>
              <a:buSzPct val="95000"/>
              <a:buFontTx/>
              <a:buChar char="-"/>
              <a:defRPr/>
            </a:pPr>
            <a:endParaRPr lang="it-IT" b="1" kern="0" dirty="0" smtClean="0">
              <a:solidFill>
                <a:srgbClr val="C0504D"/>
              </a:solidFill>
              <a:latin typeface="Arial"/>
              <a:sym typeface="Wingdings" panose="05000000000000000000" pitchFamily="2" charset="2"/>
            </a:endParaRPr>
          </a:p>
          <a:p>
            <a:pPr>
              <a:spcBef>
                <a:spcPct val="20000"/>
              </a:spcBef>
              <a:buClr>
                <a:srgbClr val="FFFFFF"/>
              </a:buClr>
              <a:buSzPct val="95000"/>
              <a:defRPr/>
            </a:pPr>
            <a:r>
              <a:rPr lang="it-IT" b="1" kern="0" dirty="0" smtClean="0">
                <a:solidFill>
                  <a:srgbClr val="C0504D"/>
                </a:solidFill>
                <a:latin typeface="Arial"/>
                <a:sym typeface="Wingdings" panose="05000000000000000000" pitchFamily="2" charset="2"/>
              </a:rPr>
              <a:t>La Corte, </a:t>
            </a:r>
            <a:r>
              <a:rPr lang="it-IT" b="1" u="sng" kern="0" dirty="0" smtClean="0">
                <a:solidFill>
                  <a:srgbClr val="C0504D"/>
                </a:solidFill>
                <a:latin typeface="Arial"/>
                <a:sym typeface="Wingdings" panose="05000000000000000000" pitchFamily="2" charset="2"/>
              </a:rPr>
              <a:t>di sua iniziativa</a:t>
            </a:r>
            <a:r>
              <a:rPr lang="it-IT" b="1" kern="0" dirty="0" smtClean="0">
                <a:solidFill>
                  <a:srgbClr val="C0504D"/>
                </a:solidFill>
                <a:latin typeface="Arial"/>
                <a:sym typeface="Wingdings" panose="05000000000000000000" pitchFamily="2" charset="2"/>
              </a:rPr>
              <a:t> o </a:t>
            </a:r>
            <a:r>
              <a:rPr lang="it-IT" b="1" u="sng" kern="0" dirty="0" smtClean="0">
                <a:solidFill>
                  <a:srgbClr val="C0504D"/>
                </a:solidFill>
                <a:latin typeface="Arial"/>
                <a:sym typeface="Wingdings" panose="05000000000000000000" pitchFamily="2" charset="2"/>
              </a:rPr>
              <a:t>su richiesta di una delle parti</a:t>
            </a:r>
            <a:r>
              <a:rPr lang="it-IT" b="1" kern="0" dirty="0" smtClean="0">
                <a:solidFill>
                  <a:srgbClr val="C0504D"/>
                </a:solidFill>
                <a:latin typeface="Arial"/>
                <a:sym typeface="Wingdings" panose="05000000000000000000" pitchFamily="2" charset="2"/>
              </a:rPr>
              <a:t>, può </a:t>
            </a:r>
            <a:r>
              <a:rPr lang="it-IT" b="1" kern="0" dirty="0" smtClean="0">
                <a:solidFill>
                  <a:schemeClr val="tx2"/>
                </a:solidFill>
                <a:latin typeface="Arial"/>
                <a:sym typeface="Wingdings" panose="05000000000000000000" pitchFamily="2" charset="2"/>
              </a:rPr>
              <a:t>richiedere all’EPO di accelerare la procedura</a:t>
            </a:r>
            <a:r>
              <a:rPr lang="it-IT" b="1" kern="0" dirty="0" smtClean="0">
                <a:solidFill>
                  <a:srgbClr val="C0504D"/>
                </a:solidFill>
                <a:latin typeface="Arial"/>
                <a:sym typeface="Wingdings" panose="05000000000000000000" pitchFamily="2" charset="2"/>
              </a:rPr>
              <a:t> di opposizione/limitazione/appello e sospendere la procedura in attesa dell’esito da parte dell’EPO </a:t>
            </a:r>
          </a:p>
          <a:p>
            <a:pPr marL="285750" indent="-285750">
              <a:spcBef>
                <a:spcPct val="20000"/>
              </a:spcBef>
              <a:buClr>
                <a:srgbClr val="FFFFFF"/>
              </a:buClr>
              <a:buSzPct val="95000"/>
              <a:buFontTx/>
              <a:buChar char="-"/>
              <a:defRPr/>
            </a:pPr>
            <a:endParaRPr lang="it-IT" b="1" kern="0" dirty="0">
              <a:solidFill>
                <a:schemeClr val="accent2"/>
              </a:solidFill>
              <a:latin typeface="Arial"/>
            </a:endParaRPr>
          </a:p>
        </p:txBody>
      </p:sp>
    </p:spTree>
    <p:extLst>
      <p:ext uri="{BB962C8B-B14F-4D97-AF65-F5344CB8AC3E}">
        <p14:creationId xmlns:p14="http://schemas.microsoft.com/office/powerpoint/2010/main" val="20346572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5"/>
          <p:cNvGraphicFramePr>
            <a:graphicFrameLocks noGrp="1"/>
          </p:cNvGraphicFramePr>
          <p:nvPr>
            <p:ph idx="1"/>
            <p:extLst>
              <p:ext uri="{D42A27DB-BD31-4B8C-83A1-F6EECF244321}">
                <p14:modId xmlns:p14="http://schemas.microsoft.com/office/powerpoint/2010/main" val="269515281"/>
              </p:ext>
            </p:extLst>
          </p:nvPr>
        </p:nvGraphicFramePr>
        <p:xfrm>
          <a:off x="457200" y="841867"/>
          <a:ext cx="8229600" cy="1737360"/>
        </p:xfrm>
        <a:graphic>
          <a:graphicData uri="http://schemas.openxmlformats.org/drawingml/2006/table">
            <a:tbl>
              <a:tblPr firstRow="1" bandRow="1">
                <a:tableStyleId>{5C22544A-7EE6-4342-B048-85BDC9FD1C3A}</a:tableStyleId>
              </a:tblPr>
              <a:tblGrid>
                <a:gridCol w="8229600"/>
              </a:tblGrid>
              <a:tr h="1019012">
                <a:tc>
                  <a:txBody>
                    <a:bodyPr/>
                    <a:lstStyle/>
                    <a:p>
                      <a:pPr>
                        <a:lnSpc>
                          <a:spcPct val="150000"/>
                        </a:lnSpc>
                        <a:buClr>
                          <a:srgbClr val="152642"/>
                        </a:buClr>
                        <a:buSzPct val="110000"/>
                      </a:pPr>
                      <a:r>
                        <a:rPr lang="it-IT" sz="1800" b="1" dirty="0" smtClean="0">
                          <a:solidFill>
                            <a:srgbClr val="042F50"/>
                          </a:solidFill>
                          <a:latin typeface="Times New Roman" charset="0"/>
                          <a:ea typeface="Times New Roman" charset="0"/>
                          <a:cs typeface="Times New Roman" charset="0"/>
                        </a:rPr>
                        <a:t>ACCERTAMENTO NEGATIVO</a:t>
                      </a:r>
                      <a:r>
                        <a:rPr lang="it-IT" sz="1800" b="1" baseline="0" dirty="0" smtClean="0">
                          <a:solidFill>
                            <a:srgbClr val="042F50"/>
                          </a:solidFill>
                          <a:latin typeface="Times New Roman" charset="0"/>
                          <a:ea typeface="Times New Roman" charset="0"/>
                          <a:cs typeface="Times New Roman" charset="0"/>
                        </a:rPr>
                        <a:t> DELLA CONTRAFFAZIONE: RELAZIONE CON AZIONI/PROCEDURE CONCOMITANTI – </a:t>
                      </a:r>
                      <a:r>
                        <a:rPr lang="it-IT" sz="1800" b="1" baseline="0" dirty="0" smtClean="0">
                          <a:solidFill>
                            <a:srgbClr val="FF0000"/>
                          </a:solidFill>
                          <a:latin typeface="Times New Roman" charset="0"/>
                          <a:ea typeface="Times New Roman" charset="0"/>
                          <a:cs typeface="Times New Roman" charset="0"/>
                        </a:rPr>
                        <a:t>AZIONE DI NULLITA’ PROPOSTA DALLA STESSA PARTE CHE PROPONE L’AZIONE DI NON-CONTRAFFAZIONE </a:t>
                      </a:r>
                      <a:endParaRPr lang="it-IT" sz="1800" b="1" dirty="0">
                        <a:solidFill>
                          <a:srgbClr val="FF0000"/>
                        </a:solidFill>
                        <a:latin typeface="Times New Roman" charset="0"/>
                        <a:ea typeface="Times New Roman" charset="0"/>
                        <a:cs typeface="Times New Roman" charset="0"/>
                      </a:endParaRPr>
                    </a:p>
                  </a:txBody>
                  <a:tcPr>
                    <a:lnL w="28575" cap="flat" cmpd="sng" algn="ctr">
                      <a:solidFill>
                        <a:srgbClr val="C70021"/>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sp>
        <p:nvSpPr>
          <p:cNvPr id="6" name="Rettangolo 5"/>
          <p:cNvSpPr/>
          <p:nvPr/>
        </p:nvSpPr>
        <p:spPr>
          <a:xfrm>
            <a:off x="480729" y="2852936"/>
            <a:ext cx="8229600" cy="3046988"/>
          </a:xfrm>
          <a:prstGeom prst="rect">
            <a:avLst/>
          </a:prstGeom>
        </p:spPr>
        <p:txBody>
          <a:bodyPr wrap="square">
            <a:spAutoFit/>
          </a:bodyPr>
          <a:lstStyle/>
          <a:p>
            <a:r>
              <a:rPr lang="en-US" sz="1200" i="1" u="sng" dirty="0" smtClean="0">
                <a:latin typeface="TimesNewRomanPSMT"/>
              </a:rPr>
              <a:t>Rule </a:t>
            </a:r>
            <a:r>
              <a:rPr lang="en-US" sz="1200" i="1" u="sng" dirty="0">
                <a:latin typeface="TimesNewRomanPSMT"/>
              </a:rPr>
              <a:t>77 – Action for declaration of non-infringement and action for revocation</a:t>
            </a:r>
          </a:p>
          <a:p>
            <a:r>
              <a:rPr lang="en-US" sz="1200" i="1" dirty="0">
                <a:latin typeface="TimesNewRomanPSMT"/>
              </a:rPr>
              <a:t>An action for declaration of non-infringement may be lodged together with an action for revocation of the patent in question. </a:t>
            </a:r>
            <a:endParaRPr lang="en-US" sz="1200" i="1" dirty="0" smtClean="0">
              <a:latin typeface="TimesNewRomanPSMT"/>
            </a:endParaRPr>
          </a:p>
          <a:p>
            <a:r>
              <a:rPr lang="en-US" sz="1200" i="1" dirty="0" smtClean="0">
                <a:latin typeface="TimesNewRomanPSMT"/>
              </a:rPr>
              <a:t>…</a:t>
            </a:r>
            <a:endParaRPr lang="en-US" b="1" kern="0" dirty="0">
              <a:solidFill>
                <a:srgbClr val="C0504D"/>
              </a:solidFill>
              <a:latin typeface="Arial"/>
              <a:sym typeface="Wingdings" panose="05000000000000000000" pitchFamily="2" charset="2"/>
            </a:endParaRPr>
          </a:p>
          <a:p>
            <a:pPr>
              <a:spcBef>
                <a:spcPct val="20000"/>
              </a:spcBef>
              <a:buClr>
                <a:srgbClr val="FFFFFF"/>
              </a:buClr>
              <a:buSzPct val="95000"/>
              <a:defRPr/>
            </a:pPr>
            <a:r>
              <a:rPr lang="it-IT" b="1" kern="0" dirty="0" smtClean="0">
                <a:solidFill>
                  <a:srgbClr val="C0504D"/>
                </a:solidFill>
                <a:latin typeface="Arial"/>
                <a:sym typeface="Wingdings" panose="05000000000000000000" pitchFamily="2" charset="2"/>
              </a:rPr>
              <a:t>Azione di </a:t>
            </a:r>
            <a:r>
              <a:rPr lang="it-IT" b="1" kern="0" dirty="0" smtClean="0">
                <a:solidFill>
                  <a:schemeClr val="tx2"/>
                </a:solidFill>
                <a:latin typeface="Arial"/>
                <a:sym typeface="Wingdings" panose="05000000000000000000" pitchFamily="2" charset="2"/>
              </a:rPr>
              <a:t>nullità</a:t>
            </a:r>
            <a:r>
              <a:rPr lang="it-IT" b="1" kern="0" dirty="0" smtClean="0">
                <a:solidFill>
                  <a:srgbClr val="C0504D"/>
                </a:solidFill>
                <a:latin typeface="Arial"/>
                <a:sym typeface="Wingdings" panose="05000000000000000000" pitchFamily="2" charset="2"/>
              </a:rPr>
              <a:t> e azione di </a:t>
            </a:r>
            <a:r>
              <a:rPr lang="it-IT" b="1" kern="0" dirty="0" smtClean="0">
                <a:solidFill>
                  <a:srgbClr val="00B050"/>
                </a:solidFill>
                <a:latin typeface="Arial"/>
                <a:sym typeface="Wingdings" panose="05000000000000000000" pitchFamily="2" charset="2"/>
              </a:rPr>
              <a:t>accertamento negativo della contraffazione </a:t>
            </a:r>
            <a:r>
              <a:rPr lang="it-IT" b="1" kern="0" dirty="0" smtClean="0">
                <a:solidFill>
                  <a:srgbClr val="C0504D"/>
                </a:solidFill>
                <a:latin typeface="Arial"/>
                <a:sym typeface="Wingdings" panose="05000000000000000000" pitchFamily="2" charset="2"/>
              </a:rPr>
              <a:t>possono essere proposte insieme (Divisione Centrale, o divisione locale/regionale se già pendente un’azione di contraffazione)</a:t>
            </a:r>
          </a:p>
          <a:p>
            <a:pPr>
              <a:spcBef>
                <a:spcPct val="20000"/>
              </a:spcBef>
              <a:buClr>
                <a:srgbClr val="FFFFFF"/>
              </a:buClr>
              <a:buSzPct val="95000"/>
              <a:defRPr/>
            </a:pPr>
            <a:endParaRPr lang="it-IT" b="1" kern="0" dirty="0" smtClean="0">
              <a:solidFill>
                <a:srgbClr val="C0504D"/>
              </a:solidFill>
              <a:latin typeface="Arial"/>
              <a:sym typeface="Wingdings" panose="05000000000000000000" pitchFamily="2" charset="2"/>
            </a:endParaRPr>
          </a:p>
          <a:p>
            <a:pPr>
              <a:spcBef>
                <a:spcPct val="20000"/>
              </a:spcBef>
              <a:buClr>
                <a:srgbClr val="FFFFFF"/>
              </a:buClr>
              <a:buSzPct val="95000"/>
              <a:defRPr/>
            </a:pPr>
            <a:r>
              <a:rPr lang="it-IT" b="1" kern="0" dirty="0" smtClean="0">
                <a:solidFill>
                  <a:srgbClr val="C0504D"/>
                </a:solidFill>
                <a:latin typeface="Arial"/>
                <a:sym typeface="Wingdings" panose="05000000000000000000" pitchFamily="2" charset="2"/>
              </a:rPr>
              <a:t>Decisione sulla validità ha valore </a:t>
            </a:r>
            <a:r>
              <a:rPr lang="it-IT" b="1" i="1" kern="0" dirty="0" smtClean="0">
                <a:solidFill>
                  <a:schemeClr val="tx2"/>
                </a:solidFill>
                <a:latin typeface="Arial"/>
                <a:sym typeface="Wingdings" panose="05000000000000000000" pitchFamily="2" charset="2"/>
              </a:rPr>
              <a:t>erga </a:t>
            </a:r>
            <a:r>
              <a:rPr lang="it-IT" b="1" i="1" kern="0" dirty="0" err="1" smtClean="0">
                <a:solidFill>
                  <a:schemeClr val="tx2"/>
                </a:solidFill>
                <a:latin typeface="Arial"/>
                <a:sym typeface="Wingdings" panose="05000000000000000000" pitchFamily="2" charset="2"/>
              </a:rPr>
              <a:t>omnes</a:t>
            </a:r>
            <a:endParaRPr lang="it-IT" b="1" i="1" kern="0" dirty="0" smtClean="0">
              <a:solidFill>
                <a:schemeClr val="tx2"/>
              </a:solidFill>
              <a:latin typeface="Arial"/>
              <a:sym typeface="Wingdings" panose="05000000000000000000" pitchFamily="2" charset="2"/>
            </a:endParaRPr>
          </a:p>
          <a:p>
            <a:pPr>
              <a:spcBef>
                <a:spcPct val="20000"/>
              </a:spcBef>
              <a:buClr>
                <a:srgbClr val="FFFFFF"/>
              </a:buClr>
              <a:buSzPct val="95000"/>
              <a:defRPr/>
            </a:pPr>
            <a:endParaRPr lang="it-IT" b="1" i="1" kern="0" dirty="0" smtClean="0">
              <a:solidFill>
                <a:schemeClr val="tx2"/>
              </a:solidFill>
              <a:latin typeface="Arial"/>
              <a:sym typeface="Wingdings" panose="05000000000000000000" pitchFamily="2" charset="2"/>
            </a:endParaRPr>
          </a:p>
          <a:p>
            <a:pPr>
              <a:spcBef>
                <a:spcPct val="20000"/>
              </a:spcBef>
              <a:buClr>
                <a:srgbClr val="FFFFFF"/>
              </a:buClr>
              <a:buSzPct val="95000"/>
              <a:defRPr/>
            </a:pPr>
            <a:r>
              <a:rPr lang="it-IT" b="1" kern="0" dirty="0" smtClean="0">
                <a:solidFill>
                  <a:srgbClr val="C0504D"/>
                </a:solidFill>
                <a:latin typeface="Arial"/>
                <a:sym typeface="Wingdings" panose="05000000000000000000" pitchFamily="2" charset="2"/>
              </a:rPr>
              <a:t>Decisione sulla non-contraffazione ha valore </a:t>
            </a:r>
            <a:r>
              <a:rPr lang="it-IT" b="1" i="1" kern="0" dirty="0" smtClean="0">
                <a:solidFill>
                  <a:srgbClr val="00B050"/>
                </a:solidFill>
                <a:latin typeface="Arial"/>
                <a:sym typeface="Wingdings" panose="05000000000000000000" pitchFamily="2" charset="2"/>
              </a:rPr>
              <a:t>inter </a:t>
            </a:r>
            <a:r>
              <a:rPr lang="it-IT" b="1" i="1" kern="0" dirty="0" err="1" smtClean="0">
                <a:solidFill>
                  <a:srgbClr val="00B050"/>
                </a:solidFill>
                <a:latin typeface="Arial"/>
                <a:sym typeface="Wingdings" panose="05000000000000000000" pitchFamily="2" charset="2"/>
              </a:rPr>
              <a:t>partes</a:t>
            </a:r>
            <a:endParaRPr lang="it-IT" b="1" kern="0" dirty="0">
              <a:solidFill>
                <a:schemeClr val="accent2"/>
              </a:solidFill>
              <a:latin typeface="Arial"/>
            </a:endParaRPr>
          </a:p>
        </p:txBody>
      </p:sp>
    </p:spTree>
    <p:extLst>
      <p:ext uri="{BB962C8B-B14F-4D97-AF65-F5344CB8AC3E}">
        <p14:creationId xmlns:p14="http://schemas.microsoft.com/office/powerpoint/2010/main" val="22687606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5"/>
          <p:cNvGraphicFramePr>
            <a:graphicFrameLocks noGrp="1"/>
          </p:cNvGraphicFramePr>
          <p:nvPr>
            <p:ph idx="1"/>
            <p:extLst>
              <p:ext uri="{D42A27DB-BD31-4B8C-83A1-F6EECF244321}">
                <p14:modId xmlns:p14="http://schemas.microsoft.com/office/powerpoint/2010/main" val="1360077967"/>
              </p:ext>
            </p:extLst>
          </p:nvPr>
        </p:nvGraphicFramePr>
        <p:xfrm>
          <a:off x="457200" y="841867"/>
          <a:ext cx="8229600" cy="1325880"/>
        </p:xfrm>
        <a:graphic>
          <a:graphicData uri="http://schemas.openxmlformats.org/drawingml/2006/table">
            <a:tbl>
              <a:tblPr firstRow="1" bandRow="1">
                <a:tableStyleId>{5C22544A-7EE6-4342-B048-85BDC9FD1C3A}</a:tableStyleId>
              </a:tblPr>
              <a:tblGrid>
                <a:gridCol w="8229600"/>
              </a:tblGrid>
              <a:tr h="1019012">
                <a:tc>
                  <a:txBody>
                    <a:bodyPr/>
                    <a:lstStyle/>
                    <a:p>
                      <a:pPr>
                        <a:lnSpc>
                          <a:spcPct val="150000"/>
                        </a:lnSpc>
                        <a:buClr>
                          <a:srgbClr val="152642"/>
                        </a:buClr>
                        <a:buSzPct val="110000"/>
                      </a:pPr>
                      <a:r>
                        <a:rPr lang="it-IT" sz="1800" b="1" dirty="0" smtClean="0">
                          <a:solidFill>
                            <a:srgbClr val="042F50"/>
                          </a:solidFill>
                          <a:latin typeface="Times New Roman" charset="0"/>
                          <a:ea typeface="Times New Roman" charset="0"/>
                          <a:cs typeface="Times New Roman" charset="0"/>
                        </a:rPr>
                        <a:t>ACCERTAMENTO NEGATIVO</a:t>
                      </a:r>
                      <a:r>
                        <a:rPr lang="it-IT" sz="1800" b="1" baseline="0" dirty="0" smtClean="0">
                          <a:solidFill>
                            <a:srgbClr val="042F50"/>
                          </a:solidFill>
                          <a:latin typeface="Times New Roman" charset="0"/>
                          <a:ea typeface="Times New Roman" charset="0"/>
                          <a:cs typeface="Times New Roman" charset="0"/>
                        </a:rPr>
                        <a:t> DELLA CONTRAFFAZIONE: RELAZIONE CON AZIONI/PROCEDURE CONCOMITANTI – </a:t>
                      </a:r>
                      <a:r>
                        <a:rPr lang="it-IT" sz="1800" b="1" baseline="0" dirty="0" smtClean="0">
                          <a:solidFill>
                            <a:srgbClr val="FF0000"/>
                          </a:solidFill>
                          <a:latin typeface="Times New Roman" charset="0"/>
                          <a:ea typeface="Times New Roman" charset="0"/>
                          <a:cs typeface="Times New Roman" charset="0"/>
                        </a:rPr>
                        <a:t>AZIONE DI NULLITA’ E AZIONE DI NON-CONTRAFFAZIONE PROPOSTE DA PARTI DIFFERENTI </a:t>
                      </a:r>
                      <a:endParaRPr lang="it-IT" sz="1800" b="1" dirty="0">
                        <a:solidFill>
                          <a:srgbClr val="FF0000"/>
                        </a:solidFill>
                        <a:latin typeface="Times New Roman" charset="0"/>
                        <a:ea typeface="Times New Roman" charset="0"/>
                        <a:cs typeface="Times New Roman" charset="0"/>
                      </a:endParaRPr>
                    </a:p>
                  </a:txBody>
                  <a:tcPr>
                    <a:lnL w="28575" cap="flat" cmpd="sng" algn="ctr">
                      <a:solidFill>
                        <a:srgbClr val="C70021"/>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sp>
        <p:nvSpPr>
          <p:cNvPr id="6" name="Rettangolo 5"/>
          <p:cNvSpPr/>
          <p:nvPr/>
        </p:nvSpPr>
        <p:spPr>
          <a:xfrm>
            <a:off x="480729" y="2852936"/>
            <a:ext cx="8229600" cy="2751522"/>
          </a:xfrm>
          <a:prstGeom prst="rect">
            <a:avLst/>
          </a:prstGeom>
        </p:spPr>
        <p:txBody>
          <a:bodyPr wrap="square">
            <a:spAutoFit/>
          </a:bodyPr>
          <a:lstStyle/>
          <a:p>
            <a:pPr>
              <a:spcBef>
                <a:spcPct val="20000"/>
              </a:spcBef>
              <a:buClr>
                <a:srgbClr val="FFFFFF"/>
              </a:buClr>
              <a:buSzPct val="95000"/>
              <a:defRPr/>
            </a:pPr>
            <a:r>
              <a:rPr lang="it-IT" b="1" kern="0" dirty="0" smtClean="0">
                <a:solidFill>
                  <a:srgbClr val="C0504D"/>
                </a:solidFill>
                <a:latin typeface="Arial"/>
                <a:sym typeface="Wingdings" panose="05000000000000000000" pitchFamily="2" charset="2"/>
              </a:rPr>
              <a:t>Non è previsto esplicitamente il caso in cui contro lo stesso brevetto sia iniziata </a:t>
            </a:r>
            <a:r>
              <a:rPr lang="it-IT" b="1" kern="0" dirty="0" smtClean="0">
                <a:solidFill>
                  <a:schemeClr val="tx2"/>
                </a:solidFill>
                <a:latin typeface="Arial"/>
                <a:sym typeface="Wingdings" panose="05000000000000000000" pitchFamily="2" charset="2"/>
              </a:rPr>
              <a:t>un’azione di non-contraffazione da una parte</a:t>
            </a:r>
            <a:r>
              <a:rPr lang="it-IT" b="1" kern="0" dirty="0" smtClean="0">
                <a:solidFill>
                  <a:srgbClr val="C0504D"/>
                </a:solidFill>
                <a:latin typeface="Arial"/>
                <a:sym typeface="Wingdings" panose="05000000000000000000" pitchFamily="2" charset="2"/>
              </a:rPr>
              <a:t> e </a:t>
            </a:r>
            <a:r>
              <a:rPr lang="it-IT" b="1" kern="0" dirty="0" smtClean="0">
                <a:solidFill>
                  <a:srgbClr val="00B050"/>
                </a:solidFill>
                <a:latin typeface="Arial"/>
                <a:sym typeface="Wingdings" panose="05000000000000000000" pitchFamily="2" charset="2"/>
              </a:rPr>
              <a:t>un’azione di nullità da un’altra parte</a:t>
            </a:r>
          </a:p>
          <a:p>
            <a:pPr>
              <a:spcBef>
                <a:spcPct val="20000"/>
              </a:spcBef>
              <a:buClr>
                <a:srgbClr val="FFFFFF"/>
              </a:buClr>
              <a:buSzPct val="95000"/>
              <a:defRPr/>
            </a:pPr>
            <a:endParaRPr lang="it-IT" b="1" kern="0" dirty="0" smtClean="0">
              <a:solidFill>
                <a:srgbClr val="C0504D"/>
              </a:solidFill>
              <a:latin typeface="Arial"/>
              <a:sym typeface="Wingdings" panose="05000000000000000000" pitchFamily="2" charset="2"/>
            </a:endParaRPr>
          </a:p>
          <a:p>
            <a:pPr>
              <a:spcBef>
                <a:spcPct val="20000"/>
              </a:spcBef>
              <a:buClr>
                <a:srgbClr val="FFFFFF"/>
              </a:buClr>
              <a:buSzPct val="95000"/>
              <a:defRPr/>
            </a:pPr>
            <a:r>
              <a:rPr lang="it-IT" b="1" kern="0" dirty="0" smtClean="0">
                <a:solidFill>
                  <a:srgbClr val="C0504D"/>
                </a:solidFill>
                <a:latin typeface="Arial"/>
                <a:sym typeface="Wingdings" panose="05000000000000000000" pitchFamily="2" charset="2"/>
              </a:rPr>
              <a:t>Sembra plausibile che la Corte agisca in analogia al caso di opposizione/limitazione pendente di fronte all’EPO (R.295+298) e che quindi sospenda la procedura relativa alla non-contraffazione in attesa che venga pronunciata una decisione sulla validità del brevetto </a:t>
            </a:r>
          </a:p>
          <a:p>
            <a:pPr marL="285750" indent="-285750">
              <a:spcBef>
                <a:spcPct val="20000"/>
              </a:spcBef>
              <a:buClr>
                <a:srgbClr val="FFFFFF"/>
              </a:buClr>
              <a:buSzPct val="95000"/>
              <a:buFontTx/>
              <a:buChar char="-"/>
              <a:defRPr/>
            </a:pPr>
            <a:endParaRPr lang="it-IT" b="1" kern="0" dirty="0">
              <a:solidFill>
                <a:schemeClr val="accent2"/>
              </a:solidFill>
              <a:latin typeface="Arial"/>
            </a:endParaRPr>
          </a:p>
        </p:txBody>
      </p:sp>
    </p:spTree>
    <p:extLst>
      <p:ext uri="{BB962C8B-B14F-4D97-AF65-F5344CB8AC3E}">
        <p14:creationId xmlns:p14="http://schemas.microsoft.com/office/powerpoint/2010/main" val="1276557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5"/>
          <p:cNvGraphicFramePr>
            <a:graphicFrameLocks noGrp="1"/>
          </p:cNvGraphicFramePr>
          <p:nvPr>
            <p:ph idx="1"/>
            <p:extLst>
              <p:ext uri="{D42A27DB-BD31-4B8C-83A1-F6EECF244321}">
                <p14:modId xmlns:p14="http://schemas.microsoft.com/office/powerpoint/2010/main" val="1504106299"/>
              </p:ext>
            </p:extLst>
          </p:nvPr>
        </p:nvGraphicFramePr>
        <p:xfrm>
          <a:off x="467545" y="821921"/>
          <a:ext cx="8373616" cy="1019012"/>
        </p:xfrm>
        <a:graphic>
          <a:graphicData uri="http://schemas.openxmlformats.org/drawingml/2006/table">
            <a:tbl>
              <a:tblPr firstRow="1" bandRow="1">
                <a:tableStyleId>{5C22544A-7EE6-4342-B048-85BDC9FD1C3A}</a:tableStyleId>
              </a:tblPr>
              <a:tblGrid>
                <a:gridCol w="8373616"/>
              </a:tblGrid>
              <a:tr h="1019012">
                <a:tc>
                  <a:txBody>
                    <a:bodyPr/>
                    <a:lstStyle/>
                    <a:p>
                      <a:pPr>
                        <a:lnSpc>
                          <a:spcPct val="150000"/>
                        </a:lnSpc>
                        <a:buClr>
                          <a:srgbClr val="152642"/>
                        </a:buClr>
                        <a:buSzPct val="110000"/>
                      </a:pPr>
                      <a:r>
                        <a:rPr lang="it-IT" sz="1800" b="1" dirty="0" smtClean="0">
                          <a:solidFill>
                            <a:srgbClr val="042F50"/>
                          </a:solidFill>
                          <a:latin typeface="Times New Roman" charset="0"/>
                          <a:ea typeface="Times New Roman" charset="0"/>
                          <a:cs typeface="Times New Roman" charset="0"/>
                        </a:rPr>
                        <a:t>ACCERTAMENTO NEGATIVO</a:t>
                      </a:r>
                      <a:r>
                        <a:rPr lang="it-IT" sz="1800" b="1" baseline="0" dirty="0" smtClean="0">
                          <a:solidFill>
                            <a:srgbClr val="042F50"/>
                          </a:solidFill>
                          <a:latin typeface="Times New Roman" charset="0"/>
                          <a:ea typeface="Times New Roman" charset="0"/>
                          <a:cs typeface="Times New Roman" charset="0"/>
                        </a:rPr>
                        <a:t> DELLA CONTRAFFAZIONE: SVOLGIMENTO</a:t>
                      </a:r>
                    </a:p>
                    <a:p>
                      <a:pPr>
                        <a:lnSpc>
                          <a:spcPct val="150000"/>
                        </a:lnSpc>
                        <a:buClr>
                          <a:srgbClr val="152642"/>
                        </a:buClr>
                        <a:buSzPct val="110000"/>
                      </a:pPr>
                      <a:r>
                        <a:rPr lang="it-IT" sz="1800" b="1" baseline="0" dirty="0" smtClean="0">
                          <a:solidFill>
                            <a:srgbClr val="FF0000"/>
                          </a:solidFill>
                          <a:latin typeface="Times New Roman" charset="0"/>
                          <a:ea typeface="Times New Roman" charset="0"/>
                          <a:cs typeface="Times New Roman" charset="0"/>
                        </a:rPr>
                        <a:t>PARTI COINVOLTE E PRESUPPOSTI (1)</a:t>
                      </a:r>
                      <a:endParaRPr lang="it-IT" sz="1800" b="1" dirty="0">
                        <a:solidFill>
                          <a:srgbClr val="FF0000"/>
                        </a:solidFill>
                        <a:latin typeface="Times New Roman" charset="0"/>
                        <a:ea typeface="Times New Roman" charset="0"/>
                        <a:cs typeface="Times New Roman" charset="0"/>
                      </a:endParaRPr>
                    </a:p>
                  </a:txBody>
                  <a:tcPr>
                    <a:lnL w="28575" cap="flat" cmpd="sng" algn="ctr">
                      <a:solidFill>
                        <a:srgbClr val="C70021"/>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sp>
        <p:nvSpPr>
          <p:cNvPr id="6" name="Rettangolo 5"/>
          <p:cNvSpPr/>
          <p:nvPr/>
        </p:nvSpPr>
        <p:spPr>
          <a:xfrm>
            <a:off x="520080" y="1700808"/>
            <a:ext cx="8229600" cy="5792355"/>
          </a:xfrm>
          <a:prstGeom prst="rect">
            <a:avLst/>
          </a:prstGeom>
        </p:spPr>
        <p:txBody>
          <a:bodyPr wrap="square">
            <a:spAutoFit/>
          </a:bodyPr>
          <a:lstStyle/>
          <a:p>
            <a:r>
              <a:rPr lang="en-US" sz="1200" i="1" u="sng" dirty="0">
                <a:latin typeface="TimesNewRomanPSMT"/>
              </a:rPr>
              <a:t>Rule 61 – Declaration of non-infringement </a:t>
            </a:r>
          </a:p>
          <a:p>
            <a:r>
              <a:rPr lang="en-US" sz="1200" i="1" dirty="0" smtClean="0">
                <a:latin typeface="TimesNewRomanPSMT"/>
              </a:rPr>
              <a:t>1. A </a:t>
            </a:r>
            <a:r>
              <a:rPr lang="en-US" sz="1200" i="1" dirty="0">
                <a:latin typeface="TimesNewRomanPSMT"/>
              </a:rPr>
              <a:t>declaration that the performance of a </a:t>
            </a:r>
            <a:r>
              <a:rPr lang="en-US" sz="1200" b="1" i="1" dirty="0">
                <a:latin typeface="TimesNewRomanPSMT"/>
              </a:rPr>
              <a:t>specific act </a:t>
            </a:r>
            <a:r>
              <a:rPr lang="en-US" sz="1200" i="1" dirty="0">
                <a:latin typeface="TimesNewRomanPSMT"/>
              </a:rPr>
              <a:t>does not, or a </a:t>
            </a:r>
            <a:r>
              <a:rPr lang="en-US" sz="1200" b="1" i="1" dirty="0">
                <a:latin typeface="TimesNewRomanPSMT"/>
              </a:rPr>
              <a:t>proposed act </a:t>
            </a:r>
            <a:r>
              <a:rPr lang="en-US" sz="1200" i="1" dirty="0">
                <a:latin typeface="TimesNewRomanPSMT"/>
              </a:rPr>
              <a:t>would not, constitute an infringement of a patent may be made by the Court in proceedings between the person doing or proposing to do the act and the </a:t>
            </a:r>
            <a:r>
              <a:rPr lang="en-US" sz="1200" i="1" u="sng" dirty="0">
                <a:solidFill>
                  <a:srgbClr val="C00000"/>
                </a:solidFill>
                <a:latin typeface="TimesNewRomanPSMT"/>
              </a:rPr>
              <a:t>patent proprietor </a:t>
            </a:r>
            <a:r>
              <a:rPr lang="en-US" sz="1200" i="1" dirty="0">
                <a:latin typeface="TimesNewRomanPSMT"/>
              </a:rPr>
              <a:t>or </a:t>
            </a:r>
            <a:r>
              <a:rPr lang="en-US" sz="1200" i="1" u="sng" dirty="0">
                <a:solidFill>
                  <a:srgbClr val="C00000"/>
                </a:solidFill>
                <a:latin typeface="TimesNewRomanPSMT"/>
              </a:rPr>
              <a:t>licensee entitled to commence infringement proceedings pursuant to Article 47 </a:t>
            </a:r>
            <a:r>
              <a:rPr lang="en-US" sz="1200" i="1" dirty="0">
                <a:latin typeface="TimesNewRomanPSMT"/>
              </a:rPr>
              <a:t>of the </a:t>
            </a:r>
            <a:r>
              <a:rPr lang="en-US" sz="1200" i="1" dirty="0" smtClean="0">
                <a:latin typeface="TimesNewRomanPSMT"/>
              </a:rPr>
              <a:t>Agreement…</a:t>
            </a:r>
          </a:p>
          <a:p>
            <a:endParaRPr lang="en-US" sz="800" i="1" dirty="0" smtClean="0">
              <a:latin typeface="TimesNewRomanPSMT"/>
            </a:endParaRPr>
          </a:p>
          <a:p>
            <a:r>
              <a:rPr lang="en-US" sz="1200" i="1" u="sng" dirty="0">
                <a:latin typeface="TimesNewRomanPSMT"/>
              </a:rPr>
              <a:t>ARTICLE 47</a:t>
            </a:r>
          </a:p>
          <a:p>
            <a:r>
              <a:rPr lang="en-US" sz="1200" i="1" u="sng" dirty="0" smtClean="0">
                <a:latin typeface="TimesNewRomanPSMT"/>
              </a:rPr>
              <a:t>Parties</a:t>
            </a:r>
          </a:p>
          <a:p>
            <a:r>
              <a:rPr lang="en-US" sz="800" i="1" dirty="0" smtClean="0">
                <a:latin typeface="TimesNewRomanPSMT"/>
              </a:rPr>
              <a:t>…</a:t>
            </a:r>
            <a:endParaRPr lang="en-US" sz="800" i="1" dirty="0">
              <a:latin typeface="TimesNewRomanPSMT"/>
            </a:endParaRPr>
          </a:p>
          <a:p>
            <a:r>
              <a:rPr lang="en-US" sz="1200" i="1" dirty="0" smtClean="0">
                <a:latin typeface="TimesNewRomanPSMT"/>
              </a:rPr>
              <a:t>(</a:t>
            </a:r>
            <a:r>
              <a:rPr lang="en-US" sz="1200" i="1" dirty="0">
                <a:latin typeface="TimesNewRomanPSMT"/>
              </a:rPr>
              <a:t>2) </a:t>
            </a:r>
            <a:r>
              <a:rPr lang="en-US" sz="1200" i="1" u="sng" dirty="0">
                <a:latin typeface="TimesNewRomanPSMT"/>
              </a:rPr>
              <a:t>Unless the licensing agreement provides otherwise</a:t>
            </a:r>
            <a:r>
              <a:rPr lang="en-US" sz="1200" i="1" dirty="0">
                <a:latin typeface="TimesNewRomanPSMT"/>
              </a:rPr>
              <a:t>, the </a:t>
            </a:r>
            <a:r>
              <a:rPr lang="en-US" sz="1200" b="1" i="1" dirty="0">
                <a:latin typeface="TimesNewRomanPSMT"/>
              </a:rPr>
              <a:t>holder of an exclusive </a:t>
            </a:r>
            <a:r>
              <a:rPr lang="en-US" sz="1200" b="1" i="1" dirty="0" err="1">
                <a:latin typeface="TimesNewRomanPSMT"/>
              </a:rPr>
              <a:t>licence</a:t>
            </a:r>
            <a:r>
              <a:rPr lang="en-US" sz="1200" b="1" i="1" dirty="0">
                <a:latin typeface="TimesNewRomanPSMT"/>
              </a:rPr>
              <a:t> </a:t>
            </a:r>
            <a:r>
              <a:rPr lang="en-US" sz="1200" i="1" dirty="0" smtClean="0">
                <a:latin typeface="TimesNewRomanPSMT"/>
              </a:rPr>
              <a:t>in respect </a:t>
            </a:r>
            <a:r>
              <a:rPr lang="en-US" sz="1200" i="1" dirty="0">
                <a:latin typeface="TimesNewRomanPSMT"/>
              </a:rPr>
              <a:t>of a patent shall be entitled to bring actions before the Court under the same </a:t>
            </a:r>
            <a:r>
              <a:rPr lang="en-US" sz="1200" i="1" dirty="0" smtClean="0">
                <a:latin typeface="TimesNewRomanPSMT"/>
              </a:rPr>
              <a:t>circumstances as </a:t>
            </a:r>
            <a:r>
              <a:rPr lang="en-US" sz="1200" i="1" dirty="0">
                <a:latin typeface="TimesNewRomanPSMT"/>
              </a:rPr>
              <a:t>the patent proprietor, provided that the patent proprietor is given prior notice.</a:t>
            </a:r>
          </a:p>
          <a:p>
            <a:r>
              <a:rPr lang="en-US" sz="1200" i="1" dirty="0">
                <a:latin typeface="TimesNewRomanPSMT"/>
              </a:rPr>
              <a:t>(3) The </a:t>
            </a:r>
            <a:r>
              <a:rPr lang="en-US" sz="1200" b="1" i="1" dirty="0">
                <a:latin typeface="TimesNewRomanPSMT"/>
              </a:rPr>
              <a:t>holder of a non-exclusive </a:t>
            </a:r>
            <a:r>
              <a:rPr lang="en-US" sz="1200" b="1" i="1" dirty="0" err="1">
                <a:latin typeface="TimesNewRomanPSMT"/>
              </a:rPr>
              <a:t>licence</a:t>
            </a:r>
            <a:r>
              <a:rPr lang="en-US" sz="1200" b="1" i="1" dirty="0">
                <a:latin typeface="TimesNewRomanPSMT"/>
              </a:rPr>
              <a:t> </a:t>
            </a:r>
            <a:r>
              <a:rPr lang="en-US" sz="1200" i="1" dirty="0">
                <a:latin typeface="TimesNewRomanPSMT"/>
              </a:rPr>
              <a:t>shall not be entitled to bring actions before the </a:t>
            </a:r>
            <a:r>
              <a:rPr lang="en-US" sz="1200" i="1" dirty="0" smtClean="0">
                <a:latin typeface="TimesNewRomanPSMT"/>
              </a:rPr>
              <a:t>Court, unless </a:t>
            </a:r>
            <a:r>
              <a:rPr lang="en-US" sz="1200" i="1" dirty="0">
                <a:latin typeface="TimesNewRomanPSMT"/>
              </a:rPr>
              <a:t>the patent proprietor is given prior notice and </a:t>
            </a:r>
            <a:r>
              <a:rPr lang="en-US" sz="1200" i="1" u="sng" dirty="0">
                <a:latin typeface="TimesNewRomanPSMT"/>
              </a:rPr>
              <a:t>in so far as expressly permitted by </a:t>
            </a:r>
            <a:r>
              <a:rPr lang="en-US" sz="1200" i="1" u="sng" dirty="0" smtClean="0">
                <a:latin typeface="TimesNewRomanPSMT"/>
              </a:rPr>
              <a:t>the </a:t>
            </a:r>
            <a:r>
              <a:rPr lang="en-US" sz="1200" i="1" u="sng" dirty="0" err="1" smtClean="0">
                <a:latin typeface="TimesNewRomanPSMT"/>
              </a:rPr>
              <a:t>licence</a:t>
            </a:r>
            <a:r>
              <a:rPr lang="en-US" sz="1200" i="1" u="sng" dirty="0" smtClean="0">
                <a:latin typeface="TimesNewRomanPSMT"/>
              </a:rPr>
              <a:t> </a:t>
            </a:r>
            <a:r>
              <a:rPr lang="en-US" sz="1200" i="1" u="sng" dirty="0">
                <a:latin typeface="TimesNewRomanPSMT"/>
              </a:rPr>
              <a:t>agreement</a:t>
            </a:r>
            <a:r>
              <a:rPr lang="en-US" sz="1200" i="1" dirty="0">
                <a:latin typeface="TimesNewRomanPSMT"/>
              </a:rPr>
              <a:t>.</a:t>
            </a:r>
          </a:p>
          <a:p>
            <a:endParaRPr lang="en-US" sz="800" b="1" kern="0" dirty="0" smtClean="0">
              <a:solidFill>
                <a:srgbClr val="C0504D"/>
              </a:solidFill>
              <a:latin typeface="Arial"/>
              <a:sym typeface="Wingdings" panose="05000000000000000000" pitchFamily="2" charset="2"/>
            </a:endParaRPr>
          </a:p>
          <a:p>
            <a:r>
              <a:rPr lang="it-IT" b="1" u="sng" kern="0" dirty="0" smtClean="0">
                <a:solidFill>
                  <a:schemeClr val="tx2"/>
                </a:solidFill>
                <a:latin typeface="Arial"/>
                <a:sym typeface="Wingdings" panose="05000000000000000000" pitchFamily="2" charset="2"/>
              </a:rPr>
              <a:t>Attore</a:t>
            </a:r>
            <a:r>
              <a:rPr lang="it-IT" b="1" kern="0" dirty="0" smtClean="0">
                <a:solidFill>
                  <a:srgbClr val="C0504D"/>
                </a:solidFill>
                <a:latin typeface="Arial"/>
                <a:sym typeface="Wingdings" panose="05000000000000000000" pitchFamily="2" charset="2"/>
              </a:rPr>
              <a:t>: chiunque voglia ottenere il riconoscimento del fatto che una certa azione (vendita, produzione, commercializzazione..) non costituisce contraffazione di un brevetto</a:t>
            </a:r>
          </a:p>
          <a:p>
            <a:pPr marL="742950" lvl="1" indent="-285750">
              <a:buFontTx/>
              <a:buChar char="-"/>
            </a:pPr>
            <a:r>
              <a:rPr lang="it-IT" b="1" kern="0" dirty="0" smtClean="0">
                <a:solidFill>
                  <a:srgbClr val="C0504D"/>
                </a:solidFill>
                <a:latin typeface="Arial"/>
                <a:sym typeface="Wingdings" panose="05000000000000000000" pitchFamily="2" charset="2"/>
              </a:rPr>
              <a:t>Non necessariamente, l’azione deve essere in corso può essere potenziale  («</a:t>
            </a:r>
            <a:r>
              <a:rPr lang="it-IT" b="1" kern="0" dirty="0" err="1" smtClean="0">
                <a:solidFill>
                  <a:srgbClr val="00B050"/>
                </a:solidFill>
                <a:latin typeface="Arial"/>
                <a:sym typeface="Wingdings" panose="05000000000000000000" pitchFamily="2" charset="2"/>
              </a:rPr>
              <a:t>specific</a:t>
            </a:r>
            <a:r>
              <a:rPr lang="it-IT" b="1" kern="0" dirty="0" smtClean="0">
                <a:solidFill>
                  <a:srgbClr val="00B050"/>
                </a:solidFill>
                <a:latin typeface="Arial"/>
                <a:sym typeface="Wingdings" panose="05000000000000000000" pitchFamily="2" charset="2"/>
              </a:rPr>
              <a:t> </a:t>
            </a:r>
            <a:r>
              <a:rPr lang="it-IT" b="1" kern="0" dirty="0" err="1" smtClean="0">
                <a:solidFill>
                  <a:srgbClr val="00B050"/>
                </a:solidFill>
                <a:latin typeface="Arial"/>
                <a:sym typeface="Wingdings" panose="05000000000000000000" pitchFamily="2" charset="2"/>
              </a:rPr>
              <a:t>act</a:t>
            </a:r>
            <a:r>
              <a:rPr lang="it-IT" b="1" kern="0" dirty="0" smtClean="0">
                <a:solidFill>
                  <a:srgbClr val="C0504D"/>
                </a:solidFill>
                <a:latin typeface="Arial"/>
                <a:sym typeface="Wingdings" panose="05000000000000000000" pitchFamily="2" charset="2"/>
              </a:rPr>
              <a:t>» / «</a:t>
            </a:r>
            <a:r>
              <a:rPr lang="it-IT" b="1" kern="0" dirty="0" err="1" smtClean="0">
                <a:solidFill>
                  <a:srgbClr val="00B050"/>
                </a:solidFill>
                <a:latin typeface="Arial"/>
                <a:sym typeface="Wingdings" panose="05000000000000000000" pitchFamily="2" charset="2"/>
              </a:rPr>
              <a:t>proposed</a:t>
            </a:r>
            <a:r>
              <a:rPr lang="it-IT" b="1" kern="0" dirty="0" smtClean="0">
                <a:solidFill>
                  <a:srgbClr val="00B050"/>
                </a:solidFill>
                <a:latin typeface="Arial"/>
                <a:sym typeface="Wingdings" panose="05000000000000000000" pitchFamily="2" charset="2"/>
              </a:rPr>
              <a:t> </a:t>
            </a:r>
            <a:r>
              <a:rPr lang="it-IT" b="1" kern="0" dirty="0" err="1" smtClean="0">
                <a:solidFill>
                  <a:srgbClr val="00B050"/>
                </a:solidFill>
                <a:latin typeface="Arial"/>
                <a:sym typeface="Wingdings" panose="05000000000000000000" pitchFamily="2" charset="2"/>
              </a:rPr>
              <a:t>act</a:t>
            </a:r>
            <a:r>
              <a:rPr lang="it-IT" b="1" kern="0" dirty="0" smtClean="0">
                <a:solidFill>
                  <a:srgbClr val="C0504D"/>
                </a:solidFill>
                <a:latin typeface="Arial"/>
                <a:sym typeface="Wingdings" panose="05000000000000000000" pitchFamily="2" charset="2"/>
              </a:rPr>
              <a:t>»)</a:t>
            </a:r>
          </a:p>
          <a:p>
            <a:pPr lvl="1"/>
            <a:endParaRPr lang="it-IT" sz="800" b="1" kern="0" dirty="0" smtClean="0">
              <a:solidFill>
                <a:srgbClr val="C0504D"/>
              </a:solidFill>
              <a:latin typeface="Arial"/>
              <a:sym typeface="Wingdings" panose="05000000000000000000" pitchFamily="2" charset="2"/>
            </a:endParaRPr>
          </a:p>
          <a:p>
            <a:pPr>
              <a:spcBef>
                <a:spcPct val="20000"/>
              </a:spcBef>
              <a:buClr>
                <a:srgbClr val="FFFFFF"/>
              </a:buClr>
              <a:buSzPct val="95000"/>
              <a:defRPr/>
            </a:pPr>
            <a:r>
              <a:rPr lang="it-IT" b="1" u="sng" kern="0" dirty="0" smtClean="0">
                <a:solidFill>
                  <a:schemeClr val="tx2"/>
                </a:solidFill>
                <a:latin typeface="Arial"/>
                <a:sym typeface="Wingdings" panose="05000000000000000000" pitchFamily="2" charset="2"/>
              </a:rPr>
              <a:t>Convenuti</a:t>
            </a:r>
            <a:r>
              <a:rPr lang="it-IT" b="1" kern="0" dirty="0" smtClean="0">
                <a:solidFill>
                  <a:srgbClr val="C0504D"/>
                </a:solidFill>
                <a:latin typeface="Arial"/>
                <a:sym typeface="Wingdings" panose="05000000000000000000" pitchFamily="2" charset="2"/>
              </a:rPr>
              <a:t>: titolare del brevetto o licenziatario esclusivo o licenziatario non esclusivo (se può avviare causa di contraffazione Art. 47)</a:t>
            </a:r>
          </a:p>
          <a:p>
            <a:pPr>
              <a:spcBef>
                <a:spcPct val="20000"/>
              </a:spcBef>
              <a:buClr>
                <a:srgbClr val="FFFFFF"/>
              </a:buClr>
              <a:buSzPct val="95000"/>
              <a:defRPr/>
            </a:pPr>
            <a:endParaRPr lang="en-US" b="1" kern="0" dirty="0">
              <a:solidFill>
                <a:srgbClr val="C0504D"/>
              </a:solidFill>
              <a:latin typeface="Arial"/>
              <a:sym typeface="Wingdings" panose="05000000000000000000" pitchFamily="2" charset="2"/>
            </a:endParaRPr>
          </a:p>
          <a:p>
            <a:pPr>
              <a:spcBef>
                <a:spcPct val="20000"/>
              </a:spcBef>
              <a:buClr>
                <a:srgbClr val="FFFFFF"/>
              </a:buClr>
              <a:buSzPct val="95000"/>
              <a:defRPr/>
            </a:pPr>
            <a:endParaRPr lang="en-US" b="1" kern="0" dirty="0" smtClean="0">
              <a:solidFill>
                <a:srgbClr val="C0504D"/>
              </a:solidFill>
              <a:latin typeface="Arial"/>
              <a:sym typeface="Wingdings" panose="05000000000000000000" pitchFamily="2" charset="2"/>
            </a:endParaRPr>
          </a:p>
          <a:p>
            <a:pPr marL="285750" indent="-285750">
              <a:spcBef>
                <a:spcPct val="20000"/>
              </a:spcBef>
              <a:buClr>
                <a:srgbClr val="FFFFFF"/>
              </a:buClr>
              <a:buSzPct val="95000"/>
              <a:buFontTx/>
              <a:buChar char="-"/>
              <a:defRPr/>
            </a:pPr>
            <a:endParaRPr lang="it-IT" b="1" kern="0" dirty="0">
              <a:solidFill>
                <a:schemeClr val="accent2"/>
              </a:solidFill>
              <a:latin typeface="Arial"/>
            </a:endParaRPr>
          </a:p>
        </p:txBody>
      </p:sp>
    </p:spTree>
    <p:extLst>
      <p:ext uri="{BB962C8B-B14F-4D97-AF65-F5344CB8AC3E}">
        <p14:creationId xmlns:p14="http://schemas.microsoft.com/office/powerpoint/2010/main" val="36139102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5"/>
          <p:cNvGraphicFramePr>
            <a:graphicFrameLocks noGrp="1"/>
          </p:cNvGraphicFramePr>
          <p:nvPr>
            <p:ph idx="1"/>
            <p:extLst>
              <p:ext uri="{D42A27DB-BD31-4B8C-83A1-F6EECF244321}">
                <p14:modId xmlns:p14="http://schemas.microsoft.com/office/powerpoint/2010/main" val="2244015423"/>
              </p:ext>
            </p:extLst>
          </p:nvPr>
        </p:nvGraphicFramePr>
        <p:xfrm>
          <a:off x="467545" y="821921"/>
          <a:ext cx="8373616" cy="1019012"/>
        </p:xfrm>
        <a:graphic>
          <a:graphicData uri="http://schemas.openxmlformats.org/drawingml/2006/table">
            <a:tbl>
              <a:tblPr firstRow="1" bandRow="1">
                <a:tableStyleId>{5C22544A-7EE6-4342-B048-85BDC9FD1C3A}</a:tableStyleId>
              </a:tblPr>
              <a:tblGrid>
                <a:gridCol w="8373616"/>
              </a:tblGrid>
              <a:tr h="1019012">
                <a:tc>
                  <a:txBody>
                    <a:bodyPr/>
                    <a:lstStyle/>
                    <a:p>
                      <a:pPr>
                        <a:lnSpc>
                          <a:spcPct val="150000"/>
                        </a:lnSpc>
                        <a:buClr>
                          <a:srgbClr val="152642"/>
                        </a:buClr>
                        <a:buSzPct val="110000"/>
                      </a:pPr>
                      <a:r>
                        <a:rPr lang="it-IT" sz="1800" b="1" dirty="0" smtClean="0">
                          <a:solidFill>
                            <a:srgbClr val="042F50"/>
                          </a:solidFill>
                          <a:latin typeface="Times New Roman" charset="0"/>
                          <a:ea typeface="Times New Roman" charset="0"/>
                          <a:cs typeface="Times New Roman" charset="0"/>
                        </a:rPr>
                        <a:t>ACCERTAMENTO NEGATIVO</a:t>
                      </a:r>
                      <a:r>
                        <a:rPr lang="it-IT" sz="1800" b="1" baseline="0" dirty="0" smtClean="0">
                          <a:solidFill>
                            <a:srgbClr val="042F50"/>
                          </a:solidFill>
                          <a:latin typeface="Times New Roman" charset="0"/>
                          <a:ea typeface="Times New Roman" charset="0"/>
                          <a:cs typeface="Times New Roman" charset="0"/>
                        </a:rPr>
                        <a:t> DELLA CONTRAFFAZIONE: SVOLGIMENTO</a:t>
                      </a:r>
                    </a:p>
                    <a:p>
                      <a:pPr>
                        <a:lnSpc>
                          <a:spcPct val="150000"/>
                        </a:lnSpc>
                        <a:buClr>
                          <a:srgbClr val="152642"/>
                        </a:buClr>
                        <a:buSzPct val="110000"/>
                      </a:pPr>
                      <a:r>
                        <a:rPr lang="it-IT" sz="1800" b="1" baseline="0" dirty="0" smtClean="0">
                          <a:solidFill>
                            <a:srgbClr val="FF0000"/>
                          </a:solidFill>
                          <a:latin typeface="Times New Roman" charset="0"/>
                          <a:ea typeface="Times New Roman" charset="0"/>
                          <a:cs typeface="Times New Roman" charset="0"/>
                        </a:rPr>
                        <a:t>PARTI COINVOLTE E PRESUPPOSTI (2)</a:t>
                      </a:r>
                      <a:endParaRPr lang="it-IT" sz="1800" b="1" dirty="0">
                        <a:solidFill>
                          <a:srgbClr val="FF0000"/>
                        </a:solidFill>
                        <a:latin typeface="Times New Roman" charset="0"/>
                        <a:ea typeface="Times New Roman" charset="0"/>
                        <a:cs typeface="Times New Roman" charset="0"/>
                      </a:endParaRPr>
                    </a:p>
                  </a:txBody>
                  <a:tcPr>
                    <a:lnL w="28575" cap="flat" cmpd="sng" algn="ctr">
                      <a:solidFill>
                        <a:srgbClr val="C70021"/>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sp>
        <p:nvSpPr>
          <p:cNvPr id="6" name="Rettangolo 5"/>
          <p:cNvSpPr/>
          <p:nvPr/>
        </p:nvSpPr>
        <p:spPr>
          <a:xfrm>
            <a:off x="510073" y="1628800"/>
            <a:ext cx="8229600" cy="5595378"/>
          </a:xfrm>
          <a:prstGeom prst="rect">
            <a:avLst/>
          </a:prstGeom>
        </p:spPr>
        <p:txBody>
          <a:bodyPr wrap="square">
            <a:spAutoFit/>
          </a:bodyPr>
          <a:lstStyle/>
          <a:p>
            <a:r>
              <a:rPr lang="en-US" sz="1200" i="1" u="sng" dirty="0">
                <a:latin typeface="TimesNewRomanPSMT"/>
              </a:rPr>
              <a:t>Rule 61 – Declaration of non-infringement </a:t>
            </a:r>
          </a:p>
          <a:p>
            <a:r>
              <a:rPr lang="en-US" sz="1200" i="1" dirty="0">
                <a:latin typeface="TimesNewRomanPSMT"/>
              </a:rPr>
              <a:t>1. </a:t>
            </a:r>
            <a:r>
              <a:rPr lang="en-US" sz="1200" i="1" dirty="0" smtClean="0">
                <a:latin typeface="TimesNewRomanPSMT"/>
              </a:rPr>
              <a:t>A declaration …may be made by the Court …</a:t>
            </a:r>
            <a:r>
              <a:rPr lang="en-US" sz="1200" b="1" i="1" u="sng" dirty="0" smtClean="0">
                <a:latin typeface="TimesNewRomanPSMT"/>
              </a:rPr>
              <a:t>if the patent </a:t>
            </a:r>
            <a:r>
              <a:rPr lang="en-US" sz="1200" b="1" i="1" u="sng" dirty="0">
                <a:latin typeface="TimesNewRomanPSMT"/>
              </a:rPr>
              <a:t>proprietor or such licensee has asserted that the act is an infringement</a:t>
            </a:r>
            <a:r>
              <a:rPr lang="en-US" sz="1200" i="1" u="sng" dirty="0">
                <a:latin typeface="TimesNewRomanPSMT"/>
              </a:rPr>
              <a:t>,</a:t>
            </a:r>
            <a:r>
              <a:rPr lang="en-US" sz="1200" i="1" dirty="0">
                <a:latin typeface="TimesNewRomanPSMT"/>
              </a:rPr>
              <a:t> or, if no such assertion has been made by the patent proprietor or licensee, if: </a:t>
            </a:r>
          </a:p>
          <a:p>
            <a:r>
              <a:rPr lang="en-US" sz="1200" i="1" dirty="0">
                <a:latin typeface="TimesNewRomanPSMT"/>
              </a:rPr>
              <a:t>(a) that </a:t>
            </a:r>
            <a:r>
              <a:rPr lang="en-US" sz="1200" b="1" i="1" u="sng" dirty="0">
                <a:latin typeface="TimesNewRomanPSMT"/>
              </a:rPr>
              <a:t>person has applied in writing</a:t>
            </a:r>
            <a:r>
              <a:rPr lang="en-US" sz="1200" i="1" u="sng" dirty="0">
                <a:latin typeface="TimesNewRomanPSMT"/>
              </a:rPr>
              <a:t> </a:t>
            </a:r>
            <a:r>
              <a:rPr lang="en-US" sz="1200" i="1" dirty="0">
                <a:latin typeface="TimesNewRomanPSMT"/>
              </a:rPr>
              <a:t>to the proprietor or licensee for a written acknowledgment to the effect of the declaration claimed, and has provided him with </a:t>
            </a:r>
            <a:r>
              <a:rPr lang="en-US" sz="1200" i="1" u="sng" dirty="0">
                <a:latin typeface="TimesNewRomanPSMT"/>
              </a:rPr>
              <a:t>full particulars in writing of the act in question</a:t>
            </a:r>
            <a:r>
              <a:rPr lang="en-US" sz="1200" i="1" dirty="0">
                <a:latin typeface="TimesNewRomanPSMT"/>
              </a:rPr>
              <a:t>; and </a:t>
            </a:r>
          </a:p>
          <a:p>
            <a:r>
              <a:rPr lang="en-US" sz="1200" i="1" dirty="0">
                <a:latin typeface="TimesNewRomanPSMT"/>
              </a:rPr>
              <a:t>(b) </a:t>
            </a:r>
            <a:r>
              <a:rPr lang="en-US" sz="1200" b="1" i="1" dirty="0">
                <a:latin typeface="TimesNewRomanPSMT"/>
              </a:rPr>
              <a:t>the proprietor or licensee has refused or failed </a:t>
            </a:r>
            <a:r>
              <a:rPr lang="en-US" sz="1200" i="1" dirty="0">
                <a:latin typeface="TimesNewRomanPSMT"/>
              </a:rPr>
              <a:t>to give any such acknowledgment </a:t>
            </a:r>
            <a:r>
              <a:rPr lang="en-US" sz="1200" i="1" u="sng" dirty="0">
                <a:latin typeface="TimesNewRomanPSMT"/>
              </a:rPr>
              <a:t>within one month</a:t>
            </a:r>
            <a:r>
              <a:rPr lang="en-US" sz="1200" i="1" dirty="0">
                <a:latin typeface="TimesNewRomanPSMT"/>
              </a:rPr>
              <a:t>. </a:t>
            </a:r>
          </a:p>
          <a:p>
            <a:r>
              <a:rPr lang="en-US" sz="1200" i="1" dirty="0">
                <a:latin typeface="TimesNewRomanPSMT"/>
              </a:rPr>
              <a:t>2. The action for a declaration shall be directed against the proprietor of the patent or the licensee who has asserted an infringement or refused or failed to give an acknowledgement pursuant to paragraph 1(b).</a:t>
            </a:r>
          </a:p>
          <a:p>
            <a:endParaRPr lang="it-IT" sz="900" b="1" kern="0" dirty="0">
              <a:solidFill>
                <a:srgbClr val="C0504D"/>
              </a:solidFill>
              <a:latin typeface="Arial"/>
              <a:sym typeface="Wingdings" panose="05000000000000000000" pitchFamily="2" charset="2"/>
            </a:endParaRPr>
          </a:p>
          <a:p>
            <a:r>
              <a:rPr lang="it-IT" sz="1300" b="1" kern="0" dirty="0" smtClean="0">
                <a:solidFill>
                  <a:srgbClr val="C0504D"/>
                </a:solidFill>
                <a:latin typeface="Arial"/>
                <a:sym typeface="Wingdings" panose="05000000000000000000" pitchFamily="2" charset="2"/>
              </a:rPr>
              <a:t>Azione di non-contraffazione può essere promossa se:</a:t>
            </a:r>
          </a:p>
          <a:p>
            <a:pPr marL="285750" indent="-285750">
              <a:spcBef>
                <a:spcPct val="20000"/>
              </a:spcBef>
              <a:buClr>
                <a:srgbClr val="FFFFFF"/>
              </a:buClr>
              <a:buSzPct val="95000"/>
              <a:buFontTx/>
              <a:buChar char="-"/>
              <a:defRPr/>
            </a:pPr>
            <a:r>
              <a:rPr lang="it-IT" sz="1300" b="1" kern="0" dirty="0" smtClean="0">
                <a:solidFill>
                  <a:srgbClr val="C0504D"/>
                </a:solidFill>
                <a:latin typeface="Arial"/>
                <a:sym typeface="Wingdings" panose="05000000000000000000" pitchFamily="2" charset="2"/>
              </a:rPr>
              <a:t>- il </a:t>
            </a:r>
            <a:r>
              <a:rPr lang="it-IT" sz="1300" b="1" kern="0" dirty="0" smtClean="0">
                <a:solidFill>
                  <a:schemeClr val="tx2"/>
                </a:solidFill>
                <a:latin typeface="Arial"/>
                <a:sym typeface="Wingdings" panose="05000000000000000000" pitchFamily="2" charset="2"/>
              </a:rPr>
              <a:t>titolare/licenziatario</a:t>
            </a:r>
            <a:r>
              <a:rPr lang="it-IT" sz="1300" b="1" kern="0" dirty="0" smtClean="0">
                <a:solidFill>
                  <a:srgbClr val="C0504D"/>
                </a:solidFill>
                <a:latin typeface="Arial"/>
                <a:sym typeface="Wingdings" panose="05000000000000000000" pitchFamily="2" charset="2"/>
              </a:rPr>
              <a:t> ha </a:t>
            </a:r>
            <a:r>
              <a:rPr lang="it-IT" sz="1300" b="1" kern="0" dirty="0" smtClean="0">
                <a:solidFill>
                  <a:schemeClr val="tx2"/>
                </a:solidFill>
                <a:latin typeface="Arial"/>
                <a:sym typeface="Wingdings" panose="05000000000000000000" pitchFamily="2" charset="2"/>
              </a:rPr>
              <a:t>affermato l’esistenza di contraffazione </a:t>
            </a:r>
            <a:r>
              <a:rPr lang="it-IT" sz="1300" b="1" kern="0" dirty="0" smtClean="0">
                <a:solidFill>
                  <a:srgbClr val="C0504D"/>
                </a:solidFill>
                <a:latin typeface="Arial"/>
                <a:sym typeface="Wingdings" panose="05000000000000000000" pitchFamily="2" charset="2"/>
              </a:rPr>
              <a:t>(es. diffida), o</a:t>
            </a:r>
          </a:p>
          <a:p>
            <a:pPr marL="285750" indent="-285750">
              <a:spcBef>
                <a:spcPct val="20000"/>
              </a:spcBef>
              <a:buClr>
                <a:srgbClr val="FFFFFF"/>
              </a:buClr>
              <a:buSzPct val="95000"/>
              <a:buFontTx/>
              <a:buChar char="-"/>
              <a:defRPr/>
            </a:pPr>
            <a:r>
              <a:rPr lang="it-IT" sz="1300" b="1" kern="0" dirty="0" smtClean="0">
                <a:solidFill>
                  <a:srgbClr val="C0504D"/>
                </a:solidFill>
                <a:latin typeface="Arial"/>
                <a:sym typeface="Wingdings" panose="05000000000000000000" pitchFamily="2" charset="2"/>
              </a:rPr>
              <a:t>- l’</a:t>
            </a:r>
            <a:r>
              <a:rPr lang="it-IT" sz="1300" b="1" kern="0" dirty="0" smtClean="0">
                <a:solidFill>
                  <a:schemeClr val="tx2"/>
                </a:solidFill>
                <a:latin typeface="Arial"/>
                <a:sym typeface="Wingdings" panose="05000000000000000000" pitchFamily="2" charset="2"/>
              </a:rPr>
              <a:t>attore</a:t>
            </a:r>
            <a:r>
              <a:rPr lang="it-IT" sz="1300" b="1" kern="0" dirty="0" smtClean="0">
                <a:solidFill>
                  <a:srgbClr val="C0504D"/>
                </a:solidFill>
                <a:latin typeface="Arial"/>
                <a:sym typeface="Wingdings" panose="05000000000000000000" pitchFamily="2" charset="2"/>
              </a:rPr>
              <a:t> </a:t>
            </a:r>
            <a:r>
              <a:rPr lang="it-IT" sz="1300" b="1" kern="0" dirty="0" smtClean="0">
                <a:solidFill>
                  <a:schemeClr val="tx2"/>
                </a:solidFill>
                <a:latin typeface="Arial"/>
                <a:sym typeface="Wingdings" panose="05000000000000000000" pitchFamily="2" charset="2"/>
              </a:rPr>
              <a:t>ha richiesto </a:t>
            </a:r>
            <a:r>
              <a:rPr lang="it-IT" sz="1300" b="1" kern="0" dirty="0" smtClean="0">
                <a:solidFill>
                  <a:srgbClr val="C0504D"/>
                </a:solidFill>
                <a:latin typeface="Arial"/>
                <a:sym typeface="Wingdings" panose="05000000000000000000" pitchFamily="2" charset="2"/>
              </a:rPr>
              <a:t>al titolare/licenziatario </a:t>
            </a:r>
            <a:r>
              <a:rPr lang="it-IT" sz="1300" b="1" kern="0" dirty="0" smtClean="0">
                <a:solidFill>
                  <a:schemeClr val="tx2"/>
                </a:solidFill>
                <a:latin typeface="Arial"/>
                <a:sym typeface="Wingdings" panose="05000000000000000000" pitchFamily="2" charset="2"/>
              </a:rPr>
              <a:t>di</a:t>
            </a:r>
            <a:r>
              <a:rPr lang="it-IT" sz="1300" b="1" kern="0" dirty="0" smtClean="0">
                <a:solidFill>
                  <a:srgbClr val="C0504D"/>
                </a:solidFill>
                <a:latin typeface="Arial"/>
                <a:sym typeface="Wingdings" panose="05000000000000000000" pitchFamily="2" charset="2"/>
              </a:rPr>
              <a:t> </a:t>
            </a:r>
            <a:r>
              <a:rPr lang="it-IT" sz="1300" b="1" kern="0" dirty="0" smtClean="0">
                <a:solidFill>
                  <a:schemeClr val="tx2"/>
                </a:solidFill>
                <a:latin typeface="Arial"/>
                <a:sym typeface="Wingdings" panose="05000000000000000000" pitchFamily="2" charset="2"/>
              </a:rPr>
              <a:t>riconoscere</a:t>
            </a:r>
            <a:r>
              <a:rPr lang="it-IT" sz="1300" b="1" kern="0" dirty="0" smtClean="0">
                <a:solidFill>
                  <a:srgbClr val="C0504D"/>
                </a:solidFill>
                <a:latin typeface="Arial"/>
                <a:sym typeface="Wingdings" panose="05000000000000000000" pitchFamily="2" charset="2"/>
              </a:rPr>
              <a:t> che un certo atto non costituisce contraffazione del brevetto e il titolare/licenziatario entro </a:t>
            </a:r>
            <a:r>
              <a:rPr lang="it-IT" sz="1300" b="1" u="sng" kern="0" dirty="0" smtClean="0">
                <a:solidFill>
                  <a:srgbClr val="00B050"/>
                </a:solidFill>
                <a:latin typeface="Arial"/>
                <a:sym typeface="Wingdings" panose="05000000000000000000" pitchFamily="2" charset="2"/>
              </a:rPr>
              <a:t>1 mese</a:t>
            </a:r>
          </a:p>
          <a:p>
            <a:pPr marL="742950" lvl="1" indent="-285750">
              <a:spcBef>
                <a:spcPct val="20000"/>
              </a:spcBef>
              <a:buClr>
                <a:srgbClr val="FFFFFF"/>
              </a:buClr>
              <a:buSzPct val="95000"/>
              <a:buFontTx/>
              <a:buChar char="-"/>
              <a:defRPr/>
            </a:pPr>
            <a:r>
              <a:rPr lang="it-IT" sz="1300" b="1" kern="0" dirty="0" smtClean="0">
                <a:solidFill>
                  <a:srgbClr val="C0504D"/>
                </a:solidFill>
                <a:latin typeface="Arial"/>
                <a:sym typeface="Wingdings" panose="05000000000000000000" pitchFamily="2" charset="2"/>
              </a:rPr>
              <a:t>- </a:t>
            </a:r>
            <a:r>
              <a:rPr lang="it-IT" sz="1300" b="1" kern="0" dirty="0" smtClean="0">
                <a:solidFill>
                  <a:schemeClr val="tx2"/>
                </a:solidFill>
                <a:latin typeface="Arial"/>
                <a:sym typeface="Wingdings" panose="05000000000000000000" pitchFamily="2" charset="2"/>
              </a:rPr>
              <a:t>non ha riconosciuto l’assenza di contraffazione</a:t>
            </a:r>
            <a:r>
              <a:rPr lang="it-IT" sz="1300" b="1" kern="0" dirty="0" smtClean="0">
                <a:solidFill>
                  <a:srgbClr val="C0504D"/>
                </a:solidFill>
                <a:latin typeface="Arial"/>
                <a:sym typeface="Wingdings" panose="05000000000000000000" pitchFamily="2" charset="2"/>
              </a:rPr>
              <a:t>;</a:t>
            </a:r>
          </a:p>
          <a:p>
            <a:pPr marL="742950" lvl="1" indent="-285750">
              <a:spcBef>
                <a:spcPct val="20000"/>
              </a:spcBef>
              <a:buClr>
                <a:srgbClr val="FFFFFF"/>
              </a:buClr>
              <a:buSzPct val="95000"/>
              <a:buFontTx/>
              <a:buChar char="-"/>
              <a:defRPr/>
            </a:pPr>
            <a:r>
              <a:rPr lang="it-IT" sz="1300" b="1" kern="0" dirty="0" smtClean="0">
                <a:solidFill>
                  <a:srgbClr val="C0504D"/>
                </a:solidFill>
                <a:latin typeface="Arial"/>
                <a:sym typeface="Wingdings" panose="05000000000000000000" pitchFamily="2" charset="2"/>
              </a:rPr>
              <a:t>- </a:t>
            </a:r>
            <a:r>
              <a:rPr lang="it-IT" sz="1300" b="1" kern="0" dirty="0" smtClean="0">
                <a:solidFill>
                  <a:schemeClr val="tx2"/>
                </a:solidFill>
                <a:latin typeface="Arial"/>
                <a:sym typeface="Wingdings" panose="05000000000000000000" pitchFamily="2" charset="2"/>
              </a:rPr>
              <a:t>non ha risposto</a:t>
            </a:r>
          </a:p>
          <a:p>
            <a:pPr>
              <a:spcBef>
                <a:spcPct val="20000"/>
              </a:spcBef>
              <a:buClr>
                <a:srgbClr val="FFFFFF"/>
              </a:buClr>
              <a:buSzPct val="95000"/>
              <a:defRPr/>
            </a:pPr>
            <a:r>
              <a:rPr lang="it-IT" sz="1300" b="1" kern="0" dirty="0" smtClean="0">
                <a:solidFill>
                  <a:srgbClr val="C0504D"/>
                </a:solidFill>
                <a:latin typeface="Arial"/>
                <a:sym typeface="Wingdings" panose="05000000000000000000" pitchFamily="2" charset="2"/>
              </a:rPr>
              <a:t>L’attore deve aver fornito al titolare del brevetto </a:t>
            </a:r>
            <a:r>
              <a:rPr lang="it-IT" sz="1300" b="1" u="sng" kern="0" dirty="0" smtClean="0">
                <a:solidFill>
                  <a:schemeClr val="tx2"/>
                </a:solidFill>
                <a:latin typeface="Arial"/>
                <a:sym typeface="Wingdings" panose="05000000000000000000" pitchFamily="2" charset="2"/>
              </a:rPr>
              <a:t>dettagli completi</a:t>
            </a:r>
            <a:r>
              <a:rPr lang="it-IT" sz="1300" b="1" kern="0" dirty="0" smtClean="0">
                <a:solidFill>
                  <a:schemeClr val="tx2"/>
                </a:solidFill>
                <a:latin typeface="Arial"/>
                <a:sym typeface="Wingdings" panose="05000000000000000000" pitchFamily="2" charset="2"/>
              </a:rPr>
              <a:t> </a:t>
            </a:r>
            <a:r>
              <a:rPr lang="it-IT" sz="1300" b="1" kern="0" dirty="0" smtClean="0">
                <a:solidFill>
                  <a:srgbClr val="C0504D"/>
                </a:solidFill>
                <a:latin typeface="Arial"/>
                <a:sym typeface="Wingdings" panose="05000000000000000000" pitchFamily="2" charset="2"/>
              </a:rPr>
              <a:t>(“</a:t>
            </a:r>
            <a:r>
              <a:rPr lang="it-IT" sz="1300" b="1" i="1" kern="0" dirty="0" smtClean="0">
                <a:solidFill>
                  <a:srgbClr val="C0504D"/>
                </a:solidFill>
                <a:latin typeface="Arial"/>
                <a:sym typeface="Wingdings" panose="05000000000000000000" pitchFamily="2" charset="2"/>
              </a:rPr>
              <a:t>full </a:t>
            </a:r>
            <a:r>
              <a:rPr lang="it-IT" sz="1300" b="1" i="1" kern="0" dirty="0" err="1" smtClean="0">
                <a:solidFill>
                  <a:srgbClr val="C0504D"/>
                </a:solidFill>
                <a:latin typeface="Arial"/>
                <a:sym typeface="Wingdings" panose="05000000000000000000" pitchFamily="2" charset="2"/>
              </a:rPr>
              <a:t>particulars</a:t>
            </a:r>
            <a:r>
              <a:rPr lang="it-IT" sz="1300" b="1" kern="0" dirty="0" smtClean="0">
                <a:solidFill>
                  <a:srgbClr val="C0504D"/>
                </a:solidFill>
                <a:latin typeface="Arial"/>
                <a:sym typeface="Wingdings" panose="05000000000000000000" pitchFamily="2" charset="2"/>
              </a:rPr>
              <a:t>”) dell’atto in questione</a:t>
            </a:r>
          </a:p>
          <a:p>
            <a:pPr marL="271463" lvl="1">
              <a:spcBef>
                <a:spcPct val="20000"/>
              </a:spcBef>
              <a:buClr>
                <a:srgbClr val="FFFFFF"/>
              </a:buClr>
              <a:buSzPct val="95000"/>
              <a:defRPr/>
            </a:pPr>
            <a:r>
              <a:rPr lang="it-IT" sz="1300" b="1" kern="0" dirty="0" smtClean="0">
                <a:solidFill>
                  <a:srgbClr val="C0504D"/>
                </a:solidFill>
                <a:latin typeface="Arial"/>
                <a:sym typeface="Wingdings" panose="05000000000000000000" pitchFamily="2" charset="2"/>
              </a:rPr>
              <a:t>- Confronto avviene tra il brevetto e </a:t>
            </a:r>
            <a:r>
              <a:rPr lang="it-IT" sz="1300" b="1" u="sng" kern="0" dirty="0" smtClean="0">
                <a:solidFill>
                  <a:schemeClr val="tx2"/>
                </a:solidFill>
                <a:latin typeface="Arial"/>
                <a:sym typeface="Wingdings" panose="05000000000000000000" pitchFamily="2" charset="2"/>
              </a:rPr>
              <a:t>una descrizione</a:t>
            </a:r>
            <a:r>
              <a:rPr lang="it-IT" sz="1300" b="1" kern="0" dirty="0" smtClean="0">
                <a:solidFill>
                  <a:schemeClr val="tx2"/>
                </a:solidFill>
                <a:latin typeface="Arial"/>
                <a:sym typeface="Wingdings" panose="05000000000000000000" pitchFamily="2" charset="2"/>
              </a:rPr>
              <a:t> </a:t>
            </a:r>
            <a:r>
              <a:rPr lang="it-IT" sz="1300" b="1" kern="0" dirty="0" smtClean="0">
                <a:solidFill>
                  <a:srgbClr val="C0504D"/>
                </a:solidFill>
                <a:latin typeface="Arial"/>
                <a:sym typeface="Wingdings" panose="05000000000000000000" pitchFamily="2" charset="2"/>
              </a:rPr>
              <a:t>del prodotto o processo </a:t>
            </a:r>
          </a:p>
          <a:p>
            <a:pPr marL="271463" lvl="1">
              <a:spcBef>
                <a:spcPct val="20000"/>
              </a:spcBef>
              <a:buClr>
                <a:srgbClr val="FFFFFF"/>
              </a:buClr>
              <a:buSzPct val="95000"/>
              <a:defRPr/>
            </a:pPr>
            <a:r>
              <a:rPr lang="it-IT" sz="1300" b="1" kern="0" dirty="0" smtClean="0">
                <a:solidFill>
                  <a:srgbClr val="C0504D"/>
                </a:solidFill>
                <a:latin typeface="Arial"/>
                <a:sym typeface="Wingdings" panose="05000000000000000000" pitchFamily="2" charset="2"/>
              </a:rPr>
              <a:t>- Se la descrizione non corrisponde al prodotto/processo reale attuale/futuro?</a:t>
            </a:r>
          </a:p>
          <a:p>
            <a:pPr marL="271463" lvl="1">
              <a:spcBef>
                <a:spcPct val="20000"/>
              </a:spcBef>
              <a:buClr>
                <a:srgbClr val="FFFFFF"/>
              </a:buClr>
              <a:buSzPct val="95000"/>
              <a:defRPr/>
            </a:pPr>
            <a:r>
              <a:rPr lang="it-IT" sz="1300" b="1" kern="0" dirty="0" smtClean="0">
                <a:solidFill>
                  <a:srgbClr val="C0504D"/>
                </a:solidFill>
                <a:latin typeface="Arial"/>
                <a:sym typeface="Wingdings" panose="05000000000000000000" pitchFamily="2" charset="2"/>
              </a:rPr>
              <a:t>- Se il titolare ritiene i dettagli incompleti si può considerare un rifiuto?</a:t>
            </a:r>
          </a:p>
          <a:p>
            <a:pPr marL="271463" lvl="1">
              <a:spcBef>
                <a:spcPct val="20000"/>
              </a:spcBef>
              <a:buClr>
                <a:srgbClr val="FFFFFF"/>
              </a:buClr>
              <a:buSzPct val="95000"/>
              <a:defRPr/>
            </a:pPr>
            <a:r>
              <a:rPr lang="it-IT" sz="1300" b="1" kern="0" dirty="0" smtClean="0">
                <a:solidFill>
                  <a:srgbClr val="C0504D"/>
                </a:solidFill>
                <a:latin typeface="Arial"/>
                <a:sym typeface="Wingdings" panose="05000000000000000000" pitchFamily="2" charset="2"/>
              </a:rPr>
              <a:t>- Se la commercializzazione del prodotto/realizzazione del processo è già in corso, si forniscono al titolare del brevetto prove dell’utilizzo del prodotto/processo brevettato per un’azione di contraffazione</a:t>
            </a:r>
          </a:p>
          <a:p>
            <a:pPr marL="285750" indent="-285750">
              <a:spcBef>
                <a:spcPct val="20000"/>
              </a:spcBef>
              <a:buClr>
                <a:srgbClr val="FFFFFF"/>
              </a:buClr>
              <a:buSzPct val="95000"/>
              <a:buFontTx/>
              <a:buChar char="-"/>
              <a:defRPr/>
            </a:pPr>
            <a:endParaRPr lang="en-US" b="1" kern="0" dirty="0" smtClean="0">
              <a:solidFill>
                <a:srgbClr val="C0504D"/>
              </a:solidFill>
              <a:latin typeface="Arial"/>
              <a:sym typeface="Wingdings" panose="05000000000000000000" pitchFamily="2" charset="2"/>
            </a:endParaRPr>
          </a:p>
          <a:p>
            <a:pPr marL="285750" indent="-285750">
              <a:spcBef>
                <a:spcPct val="20000"/>
              </a:spcBef>
              <a:buClr>
                <a:srgbClr val="FFFFFF"/>
              </a:buClr>
              <a:buSzPct val="95000"/>
              <a:buFontTx/>
              <a:buChar char="-"/>
              <a:defRPr/>
            </a:pPr>
            <a:endParaRPr lang="it-IT" b="1" kern="0" dirty="0">
              <a:solidFill>
                <a:schemeClr val="accent2"/>
              </a:solidFill>
              <a:latin typeface="Arial"/>
            </a:endParaRPr>
          </a:p>
        </p:txBody>
      </p:sp>
    </p:spTree>
    <p:extLst>
      <p:ext uri="{BB962C8B-B14F-4D97-AF65-F5344CB8AC3E}">
        <p14:creationId xmlns:p14="http://schemas.microsoft.com/office/powerpoint/2010/main" val="4796625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5"/>
          <p:cNvGraphicFramePr>
            <a:graphicFrameLocks noGrp="1"/>
          </p:cNvGraphicFramePr>
          <p:nvPr>
            <p:ph idx="1"/>
            <p:extLst>
              <p:ext uri="{D42A27DB-BD31-4B8C-83A1-F6EECF244321}">
                <p14:modId xmlns:p14="http://schemas.microsoft.com/office/powerpoint/2010/main" val="2301796136"/>
              </p:ext>
            </p:extLst>
          </p:nvPr>
        </p:nvGraphicFramePr>
        <p:xfrm>
          <a:off x="467545" y="821921"/>
          <a:ext cx="8373616" cy="1019012"/>
        </p:xfrm>
        <a:graphic>
          <a:graphicData uri="http://schemas.openxmlformats.org/drawingml/2006/table">
            <a:tbl>
              <a:tblPr firstRow="1" bandRow="1">
                <a:tableStyleId>{5C22544A-7EE6-4342-B048-85BDC9FD1C3A}</a:tableStyleId>
              </a:tblPr>
              <a:tblGrid>
                <a:gridCol w="8373616"/>
              </a:tblGrid>
              <a:tr h="1019012">
                <a:tc>
                  <a:txBody>
                    <a:bodyPr/>
                    <a:lstStyle/>
                    <a:p>
                      <a:pPr>
                        <a:lnSpc>
                          <a:spcPct val="150000"/>
                        </a:lnSpc>
                        <a:buClr>
                          <a:srgbClr val="152642"/>
                        </a:buClr>
                        <a:buSzPct val="110000"/>
                      </a:pPr>
                      <a:r>
                        <a:rPr lang="it-IT" sz="1800" b="1" dirty="0" smtClean="0">
                          <a:solidFill>
                            <a:srgbClr val="042F50"/>
                          </a:solidFill>
                          <a:latin typeface="Times New Roman" charset="0"/>
                          <a:ea typeface="Times New Roman" charset="0"/>
                          <a:cs typeface="Times New Roman" charset="0"/>
                        </a:rPr>
                        <a:t>ACCERTAMENTO NEGATIVO</a:t>
                      </a:r>
                      <a:r>
                        <a:rPr lang="it-IT" sz="1800" b="1" baseline="0" dirty="0" smtClean="0">
                          <a:solidFill>
                            <a:srgbClr val="042F50"/>
                          </a:solidFill>
                          <a:latin typeface="Times New Roman" charset="0"/>
                          <a:ea typeface="Times New Roman" charset="0"/>
                          <a:cs typeface="Times New Roman" charset="0"/>
                        </a:rPr>
                        <a:t> DELLA CONTRAFFAZIONE: SVOLGIMENTO</a:t>
                      </a:r>
                    </a:p>
                    <a:p>
                      <a:pPr>
                        <a:lnSpc>
                          <a:spcPct val="150000"/>
                        </a:lnSpc>
                        <a:buClr>
                          <a:srgbClr val="152642"/>
                        </a:buClr>
                        <a:buSzPct val="110000"/>
                      </a:pPr>
                      <a:r>
                        <a:rPr lang="it-IT" sz="1800" b="1" dirty="0" smtClean="0">
                          <a:solidFill>
                            <a:srgbClr val="FF0000"/>
                          </a:solidFill>
                          <a:latin typeface="Times New Roman" charset="0"/>
                          <a:ea typeface="Times New Roman" charset="0"/>
                          <a:cs typeface="Times New Roman" charset="0"/>
                        </a:rPr>
                        <a:t>FASI DELLA PROCEDURA SCRITTA</a:t>
                      </a:r>
                      <a:endParaRPr lang="it-IT" sz="1800" b="1" dirty="0">
                        <a:solidFill>
                          <a:srgbClr val="FF0000"/>
                        </a:solidFill>
                        <a:latin typeface="Times New Roman" charset="0"/>
                        <a:ea typeface="Times New Roman" charset="0"/>
                        <a:cs typeface="Times New Roman" charset="0"/>
                      </a:endParaRPr>
                    </a:p>
                  </a:txBody>
                  <a:tcPr>
                    <a:lnL w="28575" cap="flat" cmpd="sng" algn="ctr">
                      <a:solidFill>
                        <a:srgbClr val="C70021"/>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sp>
        <p:nvSpPr>
          <p:cNvPr id="6" name="Rettangolo 5"/>
          <p:cNvSpPr/>
          <p:nvPr/>
        </p:nvSpPr>
        <p:spPr>
          <a:xfrm>
            <a:off x="510073" y="1747306"/>
            <a:ext cx="8229600" cy="5078313"/>
          </a:xfrm>
          <a:prstGeom prst="rect">
            <a:avLst/>
          </a:prstGeom>
        </p:spPr>
        <p:txBody>
          <a:bodyPr wrap="square">
            <a:spAutoFit/>
          </a:bodyPr>
          <a:lstStyle/>
          <a:p>
            <a:r>
              <a:rPr lang="en-US" sz="1200" i="1" u="sng" dirty="0">
                <a:latin typeface="TimesNewRomanPSMT"/>
              </a:rPr>
              <a:t>Rule 62 – Exchange of written pleadings (action for declaration of non-infringement)</a:t>
            </a:r>
          </a:p>
          <a:p>
            <a:r>
              <a:rPr lang="en-US" sz="1200" i="1" dirty="0">
                <a:latin typeface="TimesNewRomanPSMT"/>
              </a:rPr>
              <a:t>1. The written procedure shall consist of:</a:t>
            </a:r>
          </a:p>
          <a:p>
            <a:r>
              <a:rPr lang="en-US" sz="1200" i="1" dirty="0">
                <a:latin typeface="TimesNewRomanPSMT"/>
              </a:rPr>
              <a:t>(a) the lodging of a </a:t>
            </a:r>
            <a:r>
              <a:rPr lang="en-US" sz="1200" b="1" i="1" dirty="0">
                <a:latin typeface="TimesNewRomanPSMT"/>
              </a:rPr>
              <a:t>Statement</a:t>
            </a:r>
            <a:r>
              <a:rPr lang="en-US" sz="1200" i="1" dirty="0">
                <a:latin typeface="TimesNewRomanPSMT"/>
              </a:rPr>
              <a:t> for a declaration of non-infringement (by the claimant) [Rule 63];</a:t>
            </a:r>
          </a:p>
          <a:p>
            <a:r>
              <a:rPr lang="en-US" sz="1200" i="1" dirty="0">
                <a:latin typeface="TimesNewRomanPSMT"/>
              </a:rPr>
              <a:t>(b) the lodging of a </a:t>
            </a:r>
            <a:r>
              <a:rPr lang="en-US" sz="1200" b="1" i="1" dirty="0" err="1">
                <a:latin typeface="TimesNewRomanPSMT"/>
              </a:rPr>
              <a:t>Defence</a:t>
            </a:r>
            <a:r>
              <a:rPr lang="en-US" sz="1200" i="1" dirty="0">
                <a:latin typeface="TimesNewRomanPSMT"/>
              </a:rPr>
              <a:t> to the Statement for a declaration of non-infringement (by the defendant) [Rules 67 and 68]; and, optionally</a:t>
            </a:r>
          </a:p>
          <a:p>
            <a:r>
              <a:rPr lang="en-US" sz="1200" i="1" dirty="0">
                <a:latin typeface="TimesNewRomanPSMT"/>
              </a:rPr>
              <a:t>(c) the lodging of a </a:t>
            </a:r>
            <a:r>
              <a:rPr lang="en-US" sz="1200" b="1" i="1" dirty="0">
                <a:latin typeface="TimesNewRomanPSMT"/>
              </a:rPr>
              <a:t>Reply to the </a:t>
            </a:r>
            <a:r>
              <a:rPr lang="en-US" sz="1200" b="1" i="1" dirty="0" err="1">
                <a:latin typeface="TimesNewRomanPSMT"/>
              </a:rPr>
              <a:t>Defence</a:t>
            </a:r>
            <a:r>
              <a:rPr lang="en-US" sz="1200" b="1" i="1" dirty="0">
                <a:latin typeface="TimesNewRomanPSMT"/>
              </a:rPr>
              <a:t> </a:t>
            </a:r>
            <a:r>
              <a:rPr lang="en-US" sz="1200" i="1" dirty="0">
                <a:latin typeface="TimesNewRomanPSMT"/>
              </a:rPr>
              <a:t>to the Statement for a declaration of non-infringement [Rule 69];</a:t>
            </a:r>
          </a:p>
          <a:p>
            <a:r>
              <a:rPr lang="en-US" sz="1200" i="1" dirty="0">
                <a:latin typeface="TimesNewRomanPSMT"/>
              </a:rPr>
              <a:t>(d) the lodging of a </a:t>
            </a:r>
            <a:r>
              <a:rPr lang="en-US" sz="1200" b="1" i="1" dirty="0">
                <a:latin typeface="TimesNewRomanPSMT"/>
              </a:rPr>
              <a:t>Rejoinder to the Reply </a:t>
            </a:r>
            <a:r>
              <a:rPr lang="en-US" sz="1200" i="1" dirty="0">
                <a:latin typeface="TimesNewRomanPSMT"/>
              </a:rPr>
              <a:t>[Rule 69].</a:t>
            </a:r>
          </a:p>
          <a:p>
            <a:r>
              <a:rPr lang="en-US" sz="1200" i="1" dirty="0">
                <a:latin typeface="TimesNewRomanPSMT"/>
              </a:rPr>
              <a:t>2. Rule 12.5 shall apply</a:t>
            </a:r>
            <a:r>
              <a:rPr lang="en-US" sz="1200" i="1" dirty="0" smtClean="0">
                <a:latin typeface="TimesNewRomanPSMT"/>
              </a:rPr>
              <a:t>.</a:t>
            </a:r>
          </a:p>
          <a:p>
            <a:endParaRPr lang="en-US" sz="1200" dirty="0" smtClean="0">
              <a:latin typeface="TimesNewRomanPSMT"/>
            </a:endParaRPr>
          </a:p>
          <a:p>
            <a:pPr>
              <a:spcBef>
                <a:spcPct val="20000"/>
              </a:spcBef>
              <a:buClr>
                <a:srgbClr val="FFFFFF"/>
              </a:buClr>
              <a:buSzPct val="95000"/>
              <a:defRPr/>
            </a:pPr>
            <a:endParaRPr lang="it-IT" b="1" kern="0" dirty="0" smtClean="0">
              <a:solidFill>
                <a:schemeClr val="accent2"/>
              </a:solidFill>
              <a:latin typeface="Arial"/>
            </a:endParaRPr>
          </a:p>
          <a:p>
            <a:pPr>
              <a:spcBef>
                <a:spcPct val="20000"/>
              </a:spcBef>
              <a:buClr>
                <a:srgbClr val="FFFFFF"/>
              </a:buClr>
              <a:buSzPct val="95000"/>
              <a:defRPr/>
            </a:pPr>
            <a:r>
              <a:rPr lang="it-IT" b="1" kern="0" dirty="0" smtClean="0">
                <a:solidFill>
                  <a:schemeClr val="accent2"/>
                </a:solidFill>
                <a:latin typeface="Arial"/>
              </a:rPr>
              <a:t>Deposito dell’atto di citazione da parte dell’attore (</a:t>
            </a:r>
            <a:r>
              <a:rPr lang="it-IT" b="1" kern="0" dirty="0" smtClean="0">
                <a:solidFill>
                  <a:schemeClr val="tx2"/>
                </a:solidFill>
                <a:latin typeface="Arial"/>
              </a:rPr>
              <a:t>Statement</a:t>
            </a:r>
            <a:r>
              <a:rPr lang="it-IT" b="1" kern="0" dirty="0" smtClean="0">
                <a:solidFill>
                  <a:schemeClr val="accent2"/>
                </a:solidFill>
                <a:latin typeface="Arial"/>
              </a:rPr>
              <a:t>)</a:t>
            </a:r>
          </a:p>
          <a:p>
            <a:pPr>
              <a:spcBef>
                <a:spcPct val="20000"/>
              </a:spcBef>
              <a:buClr>
                <a:srgbClr val="FFFFFF"/>
              </a:buClr>
              <a:buSzPct val="95000"/>
              <a:defRPr/>
            </a:pPr>
            <a:r>
              <a:rPr lang="it-IT" b="1" kern="0" dirty="0" smtClean="0">
                <a:solidFill>
                  <a:schemeClr val="accent2"/>
                </a:solidFill>
                <a:latin typeface="Arial"/>
              </a:rPr>
              <a:t>Deposito della comparsa di costituzione da parte del convenuto (</a:t>
            </a:r>
            <a:r>
              <a:rPr lang="it-IT" b="1" kern="0" dirty="0" err="1">
                <a:solidFill>
                  <a:schemeClr val="tx2"/>
                </a:solidFill>
                <a:latin typeface="Arial"/>
              </a:rPr>
              <a:t>D</a:t>
            </a:r>
            <a:r>
              <a:rPr lang="it-IT" b="1" kern="0" dirty="0" err="1" smtClean="0">
                <a:solidFill>
                  <a:schemeClr val="tx2"/>
                </a:solidFill>
                <a:latin typeface="Arial"/>
              </a:rPr>
              <a:t>efence</a:t>
            </a:r>
            <a:r>
              <a:rPr lang="it-IT" b="1" kern="0" dirty="0" smtClean="0">
                <a:solidFill>
                  <a:schemeClr val="accent2"/>
                </a:solidFill>
                <a:latin typeface="Arial"/>
              </a:rPr>
              <a:t>)</a:t>
            </a:r>
          </a:p>
          <a:p>
            <a:pPr>
              <a:spcBef>
                <a:spcPct val="20000"/>
              </a:spcBef>
              <a:buClr>
                <a:srgbClr val="FFFFFF"/>
              </a:buClr>
              <a:buSzPct val="95000"/>
              <a:defRPr/>
            </a:pPr>
            <a:endParaRPr lang="it-IT" b="1" kern="0" dirty="0" smtClean="0">
              <a:solidFill>
                <a:schemeClr val="accent2"/>
              </a:solidFill>
              <a:latin typeface="Arial"/>
            </a:endParaRPr>
          </a:p>
          <a:p>
            <a:pPr>
              <a:spcBef>
                <a:spcPct val="20000"/>
              </a:spcBef>
              <a:buClr>
                <a:srgbClr val="FFFFFF"/>
              </a:buClr>
              <a:buSzPct val="95000"/>
              <a:defRPr/>
            </a:pPr>
            <a:r>
              <a:rPr lang="it-IT" b="1" kern="0" dirty="0" smtClean="0">
                <a:solidFill>
                  <a:schemeClr val="accent2"/>
                </a:solidFill>
                <a:latin typeface="Arial"/>
              </a:rPr>
              <a:t>Opzionalmente:</a:t>
            </a:r>
            <a:endParaRPr lang="it-IT" b="1" kern="0" dirty="0">
              <a:solidFill>
                <a:schemeClr val="accent2"/>
              </a:solidFill>
              <a:latin typeface="Arial"/>
            </a:endParaRPr>
          </a:p>
          <a:p>
            <a:pPr>
              <a:spcBef>
                <a:spcPct val="20000"/>
              </a:spcBef>
              <a:buClr>
                <a:srgbClr val="FFFFFF"/>
              </a:buClr>
              <a:buSzPct val="95000"/>
              <a:defRPr/>
            </a:pPr>
            <a:r>
              <a:rPr lang="it-IT" b="1" kern="0" dirty="0" smtClean="0">
                <a:solidFill>
                  <a:schemeClr val="accent2"/>
                </a:solidFill>
                <a:latin typeface="Arial"/>
              </a:rPr>
              <a:t>Replica alla comparsa di costituzione (</a:t>
            </a:r>
            <a:r>
              <a:rPr lang="it-IT" b="1" kern="0" dirty="0" err="1" smtClean="0">
                <a:solidFill>
                  <a:schemeClr val="tx2"/>
                </a:solidFill>
                <a:latin typeface="Arial"/>
              </a:rPr>
              <a:t>Reply</a:t>
            </a:r>
            <a:r>
              <a:rPr lang="it-IT" b="1" kern="0" dirty="0" smtClean="0">
                <a:solidFill>
                  <a:schemeClr val="tx2"/>
                </a:solidFill>
                <a:latin typeface="Arial"/>
              </a:rPr>
              <a:t> to the </a:t>
            </a:r>
            <a:r>
              <a:rPr lang="it-IT" b="1" kern="0" dirty="0" err="1" smtClean="0">
                <a:solidFill>
                  <a:schemeClr val="tx2"/>
                </a:solidFill>
                <a:latin typeface="Arial"/>
              </a:rPr>
              <a:t>Defence</a:t>
            </a:r>
            <a:r>
              <a:rPr lang="it-IT" b="1" kern="0" dirty="0" smtClean="0">
                <a:solidFill>
                  <a:schemeClr val="accent2"/>
                </a:solidFill>
                <a:latin typeface="Arial"/>
              </a:rPr>
              <a:t>)</a:t>
            </a:r>
          </a:p>
          <a:p>
            <a:pPr>
              <a:spcBef>
                <a:spcPct val="20000"/>
              </a:spcBef>
              <a:buClr>
                <a:srgbClr val="FFFFFF"/>
              </a:buClr>
              <a:buSzPct val="95000"/>
              <a:defRPr/>
            </a:pPr>
            <a:r>
              <a:rPr lang="it-IT" b="1" kern="0" dirty="0" smtClean="0">
                <a:solidFill>
                  <a:schemeClr val="accent2"/>
                </a:solidFill>
                <a:latin typeface="Arial"/>
              </a:rPr>
              <a:t>Risposta alla replica alla comparsa di costituzione  (</a:t>
            </a:r>
            <a:r>
              <a:rPr lang="it-IT" b="1" kern="0" dirty="0" err="1" smtClean="0">
                <a:solidFill>
                  <a:schemeClr val="tx2"/>
                </a:solidFill>
                <a:latin typeface="Arial"/>
              </a:rPr>
              <a:t>Rejoinder</a:t>
            </a:r>
            <a:r>
              <a:rPr lang="it-IT" b="1" kern="0" dirty="0" smtClean="0">
                <a:solidFill>
                  <a:schemeClr val="accent2"/>
                </a:solidFill>
                <a:latin typeface="Arial"/>
              </a:rPr>
              <a:t>)</a:t>
            </a:r>
          </a:p>
          <a:p>
            <a:pPr>
              <a:spcBef>
                <a:spcPct val="20000"/>
              </a:spcBef>
              <a:buClr>
                <a:srgbClr val="FFFFFF"/>
              </a:buClr>
              <a:buSzPct val="95000"/>
              <a:defRPr/>
            </a:pPr>
            <a:endParaRPr lang="it-IT" b="1" kern="0" dirty="0">
              <a:solidFill>
                <a:schemeClr val="accent2"/>
              </a:solidFill>
              <a:latin typeface="Arial"/>
            </a:endParaRPr>
          </a:p>
          <a:p>
            <a:pPr>
              <a:spcBef>
                <a:spcPct val="20000"/>
              </a:spcBef>
              <a:buClr>
                <a:srgbClr val="FFFFFF"/>
              </a:buClr>
              <a:buSzPct val="95000"/>
              <a:defRPr/>
            </a:pPr>
            <a:endParaRPr lang="it-IT" b="1" kern="0" dirty="0" smtClean="0">
              <a:solidFill>
                <a:schemeClr val="accent2"/>
              </a:solidFill>
              <a:latin typeface="Arial"/>
            </a:endParaRPr>
          </a:p>
          <a:p>
            <a:pPr>
              <a:spcBef>
                <a:spcPct val="20000"/>
              </a:spcBef>
              <a:buClr>
                <a:srgbClr val="FFFFFF"/>
              </a:buClr>
              <a:buSzPct val="95000"/>
              <a:defRPr/>
            </a:pPr>
            <a:endParaRPr lang="it-IT" b="1" kern="0" dirty="0">
              <a:solidFill>
                <a:schemeClr val="accent2"/>
              </a:solidFill>
              <a:latin typeface="Arial"/>
            </a:endParaRPr>
          </a:p>
        </p:txBody>
      </p:sp>
    </p:spTree>
    <p:extLst>
      <p:ext uri="{BB962C8B-B14F-4D97-AF65-F5344CB8AC3E}">
        <p14:creationId xmlns:p14="http://schemas.microsoft.com/office/powerpoint/2010/main" val="42715217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5"/>
          <p:cNvGraphicFramePr>
            <a:graphicFrameLocks noGrp="1"/>
          </p:cNvGraphicFramePr>
          <p:nvPr>
            <p:ph idx="1"/>
            <p:extLst>
              <p:ext uri="{D42A27DB-BD31-4B8C-83A1-F6EECF244321}">
                <p14:modId xmlns:p14="http://schemas.microsoft.com/office/powerpoint/2010/main" val="505106524"/>
              </p:ext>
            </p:extLst>
          </p:nvPr>
        </p:nvGraphicFramePr>
        <p:xfrm>
          <a:off x="467545" y="821921"/>
          <a:ext cx="8373616" cy="1019012"/>
        </p:xfrm>
        <a:graphic>
          <a:graphicData uri="http://schemas.openxmlformats.org/drawingml/2006/table">
            <a:tbl>
              <a:tblPr firstRow="1" bandRow="1">
                <a:tableStyleId>{5C22544A-7EE6-4342-B048-85BDC9FD1C3A}</a:tableStyleId>
              </a:tblPr>
              <a:tblGrid>
                <a:gridCol w="8373616"/>
              </a:tblGrid>
              <a:tr h="1019012">
                <a:tc>
                  <a:txBody>
                    <a:bodyPr/>
                    <a:lstStyle/>
                    <a:p>
                      <a:pPr>
                        <a:lnSpc>
                          <a:spcPct val="150000"/>
                        </a:lnSpc>
                        <a:buClr>
                          <a:srgbClr val="152642"/>
                        </a:buClr>
                        <a:buSzPct val="110000"/>
                      </a:pPr>
                      <a:r>
                        <a:rPr lang="it-IT" sz="1800" b="1" dirty="0" smtClean="0">
                          <a:solidFill>
                            <a:srgbClr val="042F50"/>
                          </a:solidFill>
                          <a:latin typeface="Times New Roman" charset="0"/>
                          <a:ea typeface="Times New Roman" charset="0"/>
                          <a:cs typeface="Times New Roman" charset="0"/>
                        </a:rPr>
                        <a:t>ACCERTAMENTO NEGATIVO</a:t>
                      </a:r>
                      <a:r>
                        <a:rPr lang="it-IT" sz="1800" b="1" baseline="0" dirty="0" smtClean="0">
                          <a:solidFill>
                            <a:srgbClr val="042F50"/>
                          </a:solidFill>
                          <a:latin typeface="Times New Roman" charset="0"/>
                          <a:ea typeface="Times New Roman" charset="0"/>
                          <a:cs typeface="Times New Roman" charset="0"/>
                        </a:rPr>
                        <a:t> DELLA CONTRAFFAZIONE: SVOLGIMENTO</a:t>
                      </a:r>
                    </a:p>
                    <a:p>
                      <a:pPr>
                        <a:lnSpc>
                          <a:spcPct val="150000"/>
                        </a:lnSpc>
                        <a:buClr>
                          <a:srgbClr val="152642"/>
                        </a:buClr>
                        <a:buSzPct val="110000"/>
                      </a:pPr>
                      <a:r>
                        <a:rPr lang="it-IT" sz="1800" b="1" dirty="0" smtClean="0">
                          <a:solidFill>
                            <a:srgbClr val="FF0000"/>
                          </a:solidFill>
                          <a:latin typeface="Times New Roman" charset="0"/>
                          <a:ea typeface="Times New Roman" charset="0"/>
                          <a:cs typeface="Times New Roman" charset="0"/>
                        </a:rPr>
                        <a:t>CONTENUTO DELL’ATTO DI CITAZIONE (1)</a:t>
                      </a:r>
                      <a:endParaRPr lang="it-IT" sz="1800" b="1" dirty="0">
                        <a:solidFill>
                          <a:srgbClr val="FF0000"/>
                        </a:solidFill>
                        <a:latin typeface="Times New Roman" charset="0"/>
                        <a:ea typeface="Times New Roman" charset="0"/>
                        <a:cs typeface="Times New Roman" charset="0"/>
                      </a:endParaRPr>
                    </a:p>
                  </a:txBody>
                  <a:tcPr>
                    <a:lnL w="28575" cap="flat" cmpd="sng" algn="ctr">
                      <a:solidFill>
                        <a:srgbClr val="C70021"/>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sp>
        <p:nvSpPr>
          <p:cNvPr id="6" name="Rettangolo 5"/>
          <p:cNvSpPr/>
          <p:nvPr/>
        </p:nvSpPr>
        <p:spPr>
          <a:xfrm>
            <a:off x="510073" y="1747306"/>
            <a:ext cx="8229600" cy="4819781"/>
          </a:xfrm>
          <a:prstGeom prst="rect">
            <a:avLst/>
          </a:prstGeom>
        </p:spPr>
        <p:txBody>
          <a:bodyPr wrap="square">
            <a:spAutoFit/>
          </a:bodyPr>
          <a:lstStyle/>
          <a:p>
            <a:r>
              <a:rPr lang="en-US" sz="1200" i="1" u="sng" dirty="0">
                <a:latin typeface="TimesNewRomanPSMT"/>
              </a:rPr>
              <a:t>Rule 63 – Contents of the Statement for a declaration of non-infringement</a:t>
            </a:r>
          </a:p>
          <a:p>
            <a:r>
              <a:rPr lang="en-US" sz="1200" i="1" dirty="0">
                <a:latin typeface="TimesNewRomanPSMT"/>
              </a:rPr>
              <a:t>The claimant shall, subject to point (b), lodge at the Registry in accordance with Article 33(4), Article 7(2) of the Agreement and Annex II thereto, a Statement for a declaration of non-infringement which shall contain:</a:t>
            </a:r>
          </a:p>
          <a:p>
            <a:pPr marL="228600" indent="-228600">
              <a:buAutoNum type="alphaLcParenBoth"/>
            </a:pPr>
            <a:r>
              <a:rPr lang="en-US" sz="1200" i="1" dirty="0" smtClean="0">
                <a:latin typeface="TimesNewRomanPSMT"/>
              </a:rPr>
              <a:t>particulars </a:t>
            </a:r>
            <a:r>
              <a:rPr lang="en-US" sz="1200" i="1" dirty="0">
                <a:latin typeface="TimesNewRomanPSMT"/>
              </a:rPr>
              <a:t>in accordance with Rule 13.1(a) to (h) and particulars confirming that the requirements of Rule 61 are met</a:t>
            </a:r>
            <a:r>
              <a:rPr lang="en-US" sz="1200" i="1" dirty="0" smtClean="0">
                <a:latin typeface="TimesNewRomanPSMT"/>
              </a:rPr>
              <a:t>;</a:t>
            </a:r>
          </a:p>
          <a:p>
            <a:r>
              <a:rPr lang="en-US" sz="1200" i="1" dirty="0">
                <a:latin typeface="TimesNewRomanPSMT"/>
              </a:rPr>
              <a:t>(b) where the parties have agreed to bring the action before a local division or a regional division in accordance with Article 33(7) of the Agreement, an indication of the division which shall hear the action, accompanied by evidence of the defendant’s agreement;</a:t>
            </a:r>
          </a:p>
          <a:p>
            <a:r>
              <a:rPr lang="en-US" sz="1200" i="1" dirty="0">
                <a:latin typeface="TimesNewRomanPSMT"/>
              </a:rPr>
              <a:t>(c) where applicable, an indication that the action shall be heard by a single judge [Article 8(7) of the Agreement], accompanied by evidence of the defendant’s agreement;</a:t>
            </a:r>
          </a:p>
          <a:p>
            <a:r>
              <a:rPr lang="en-US" sz="1200" i="1" dirty="0">
                <a:latin typeface="TimesNewRomanPSMT"/>
              </a:rPr>
              <a:t>(d) the declaration sought by the claimant;</a:t>
            </a:r>
          </a:p>
          <a:p>
            <a:r>
              <a:rPr lang="en-US" sz="1200" i="1" dirty="0">
                <a:latin typeface="TimesNewRomanPSMT"/>
              </a:rPr>
              <a:t>(e) the reasons why the performance of a specific act does not, or a proposed act would not, constitute an infringement of the patent concerned, including arguments of law and where appropriate an explanation of the claimant’s proposed claim construction;</a:t>
            </a:r>
          </a:p>
          <a:p>
            <a:r>
              <a:rPr lang="en-US" sz="1200" i="1" dirty="0">
                <a:latin typeface="TimesNewRomanPSMT"/>
              </a:rPr>
              <a:t>(f) an indication of the facts relied on;</a:t>
            </a:r>
          </a:p>
          <a:p>
            <a:r>
              <a:rPr lang="en-US" sz="1200" i="1" dirty="0">
                <a:latin typeface="TimesNewRomanPSMT"/>
              </a:rPr>
              <a:t>(g) the evidence relied on, where available, and an indication of any further evidence which will be offered in support;</a:t>
            </a:r>
          </a:p>
          <a:p>
            <a:r>
              <a:rPr lang="en-US" sz="1200" i="1" dirty="0">
                <a:latin typeface="TimesNewRomanPSMT"/>
              </a:rPr>
              <a:t>(h) an indication of any order the claimant will seek at the interim conference [Rule 104(e)];</a:t>
            </a:r>
          </a:p>
          <a:p>
            <a:r>
              <a:rPr lang="en-US" sz="1200" i="1" dirty="0">
                <a:latin typeface="TimesNewRomanPSMT"/>
              </a:rPr>
              <a:t>(</a:t>
            </a:r>
            <a:r>
              <a:rPr lang="en-US" sz="1200" i="1" dirty="0" err="1">
                <a:latin typeface="TimesNewRomanPSMT"/>
              </a:rPr>
              <a:t>i</a:t>
            </a:r>
            <a:r>
              <a:rPr lang="en-US" sz="1200" i="1" dirty="0">
                <a:latin typeface="TimesNewRomanPSMT"/>
              </a:rPr>
              <a:t>) where the claimant assesses that the value of the declaratory action exceeds [EUR***], an indication of the value; and</a:t>
            </a:r>
          </a:p>
          <a:p>
            <a:r>
              <a:rPr lang="en-US" sz="1200" i="1" dirty="0">
                <a:latin typeface="TimesNewRomanPSMT"/>
              </a:rPr>
              <a:t>(j) a list of the documents, including any witness statements, referred to in the Statement for a declaration together with any request that all or part of any such document need not be translated and/or any request pursuant to Rule 262.1. Rule 13.2 and .3 shall apply mutatis mutandis.</a:t>
            </a:r>
            <a:endParaRPr lang="en-US" sz="1200" i="1" dirty="0" smtClean="0">
              <a:latin typeface="TimesNewRomanPSMT"/>
            </a:endParaRPr>
          </a:p>
          <a:p>
            <a:pPr>
              <a:spcBef>
                <a:spcPct val="20000"/>
              </a:spcBef>
              <a:buClr>
                <a:srgbClr val="FFFFFF"/>
              </a:buClr>
              <a:buSzPct val="95000"/>
              <a:defRPr/>
            </a:pPr>
            <a:endParaRPr lang="it-IT" b="1" kern="0" dirty="0" smtClean="0">
              <a:solidFill>
                <a:schemeClr val="accent2"/>
              </a:solidFill>
              <a:latin typeface="Arial"/>
            </a:endParaRPr>
          </a:p>
          <a:p>
            <a:pPr>
              <a:spcBef>
                <a:spcPct val="20000"/>
              </a:spcBef>
              <a:buClr>
                <a:srgbClr val="FFFFFF"/>
              </a:buClr>
              <a:buSzPct val="95000"/>
              <a:defRPr/>
            </a:pPr>
            <a:endParaRPr lang="it-IT" b="1" kern="0" dirty="0">
              <a:solidFill>
                <a:schemeClr val="accent2"/>
              </a:solidFill>
              <a:latin typeface="Arial"/>
            </a:endParaRPr>
          </a:p>
        </p:txBody>
      </p:sp>
    </p:spTree>
    <p:extLst>
      <p:ext uri="{BB962C8B-B14F-4D97-AF65-F5344CB8AC3E}">
        <p14:creationId xmlns:p14="http://schemas.microsoft.com/office/powerpoint/2010/main" val="8900874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5"/>
          <p:cNvGraphicFramePr>
            <a:graphicFrameLocks noGrp="1"/>
          </p:cNvGraphicFramePr>
          <p:nvPr>
            <p:ph idx="1"/>
            <p:extLst>
              <p:ext uri="{D42A27DB-BD31-4B8C-83A1-F6EECF244321}">
                <p14:modId xmlns:p14="http://schemas.microsoft.com/office/powerpoint/2010/main" val="3939066319"/>
              </p:ext>
            </p:extLst>
          </p:nvPr>
        </p:nvGraphicFramePr>
        <p:xfrm>
          <a:off x="467545" y="821921"/>
          <a:ext cx="8373616" cy="1019012"/>
        </p:xfrm>
        <a:graphic>
          <a:graphicData uri="http://schemas.openxmlformats.org/drawingml/2006/table">
            <a:tbl>
              <a:tblPr firstRow="1" bandRow="1">
                <a:tableStyleId>{5C22544A-7EE6-4342-B048-85BDC9FD1C3A}</a:tableStyleId>
              </a:tblPr>
              <a:tblGrid>
                <a:gridCol w="8373616"/>
              </a:tblGrid>
              <a:tr h="1019012">
                <a:tc>
                  <a:txBody>
                    <a:bodyPr/>
                    <a:lstStyle/>
                    <a:p>
                      <a:pPr>
                        <a:lnSpc>
                          <a:spcPct val="150000"/>
                        </a:lnSpc>
                        <a:buClr>
                          <a:srgbClr val="152642"/>
                        </a:buClr>
                        <a:buSzPct val="110000"/>
                      </a:pPr>
                      <a:r>
                        <a:rPr lang="it-IT" sz="1800" b="1" dirty="0" smtClean="0">
                          <a:solidFill>
                            <a:srgbClr val="042F50"/>
                          </a:solidFill>
                          <a:latin typeface="Times New Roman" charset="0"/>
                          <a:ea typeface="Times New Roman" charset="0"/>
                          <a:cs typeface="Times New Roman" charset="0"/>
                        </a:rPr>
                        <a:t>ACCERTAMENTO NEGATIVO</a:t>
                      </a:r>
                      <a:r>
                        <a:rPr lang="it-IT" sz="1800" b="1" baseline="0" dirty="0" smtClean="0">
                          <a:solidFill>
                            <a:srgbClr val="042F50"/>
                          </a:solidFill>
                          <a:latin typeface="Times New Roman" charset="0"/>
                          <a:ea typeface="Times New Roman" charset="0"/>
                          <a:cs typeface="Times New Roman" charset="0"/>
                        </a:rPr>
                        <a:t> DELLA CONTRAFFAZIONE: SVOLGIMENTO</a:t>
                      </a:r>
                    </a:p>
                    <a:p>
                      <a:pPr>
                        <a:lnSpc>
                          <a:spcPct val="150000"/>
                        </a:lnSpc>
                        <a:buClr>
                          <a:srgbClr val="152642"/>
                        </a:buClr>
                        <a:buSzPct val="110000"/>
                      </a:pPr>
                      <a:r>
                        <a:rPr lang="it-IT" sz="1800" b="1" dirty="0" smtClean="0">
                          <a:solidFill>
                            <a:srgbClr val="FF0000"/>
                          </a:solidFill>
                          <a:latin typeface="Times New Roman" charset="0"/>
                          <a:ea typeface="Times New Roman" charset="0"/>
                          <a:cs typeface="Times New Roman" charset="0"/>
                        </a:rPr>
                        <a:t>CONTENUTO DELL’ATTO DI CITAZIONE (2)</a:t>
                      </a:r>
                      <a:endParaRPr lang="it-IT" sz="1800" b="1" dirty="0">
                        <a:solidFill>
                          <a:srgbClr val="FF0000"/>
                        </a:solidFill>
                        <a:latin typeface="Times New Roman" charset="0"/>
                        <a:ea typeface="Times New Roman" charset="0"/>
                        <a:cs typeface="Times New Roman" charset="0"/>
                      </a:endParaRPr>
                    </a:p>
                  </a:txBody>
                  <a:tcPr>
                    <a:lnL w="28575" cap="flat" cmpd="sng" algn="ctr">
                      <a:solidFill>
                        <a:srgbClr val="C70021"/>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sp>
        <p:nvSpPr>
          <p:cNvPr id="6" name="Rettangolo 5"/>
          <p:cNvSpPr/>
          <p:nvPr/>
        </p:nvSpPr>
        <p:spPr>
          <a:xfrm>
            <a:off x="510073" y="1747306"/>
            <a:ext cx="8229600" cy="5743111"/>
          </a:xfrm>
          <a:prstGeom prst="rect">
            <a:avLst/>
          </a:prstGeom>
        </p:spPr>
        <p:txBody>
          <a:bodyPr wrap="square">
            <a:spAutoFit/>
          </a:bodyPr>
          <a:lstStyle/>
          <a:p>
            <a:pPr>
              <a:spcBef>
                <a:spcPct val="20000"/>
              </a:spcBef>
              <a:buClr>
                <a:srgbClr val="FFFFFF"/>
              </a:buClr>
              <a:buSzPct val="95000"/>
              <a:defRPr/>
            </a:pPr>
            <a:r>
              <a:rPr lang="it-IT" b="1" kern="0" dirty="0" smtClean="0">
                <a:solidFill>
                  <a:schemeClr val="accent2"/>
                </a:solidFill>
                <a:latin typeface="Arial"/>
              </a:rPr>
              <a:t>- Dati dell’attore (e del rappresentante) e del convenuto</a:t>
            </a:r>
          </a:p>
          <a:p>
            <a:pPr>
              <a:spcBef>
                <a:spcPct val="20000"/>
              </a:spcBef>
              <a:buClr>
                <a:srgbClr val="FFFFFF"/>
              </a:buClr>
              <a:buSzPct val="95000"/>
              <a:defRPr/>
            </a:pPr>
            <a:r>
              <a:rPr lang="it-IT" b="1" kern="0" dirty="0" smtClean="0">
                <a:solidFill>
                  <a:schemeClr val="accent2"/>
                </a:solidFill>
                <a:latin typeface="Arial"/>
              </a:rPr>
              <a:t>- Identificazione del Brevetto Europeo</a:t>
            </a:r>
          </a:p>
          <a:p>
            <a:pPr>
              <a:spcBef>
                <a:spcPct val="20000"/>
              </a:spcBef>
              <a:buClr>
                <a:srgbClr val="FFFFFF"/>
              </a:buClr>
              <a:buSzPct val="95000"/>
              <a:defRPr/>
            </a:pPr>
            <a:r>
              <a:rPr lang="it-IT" b="1" kern="0" dirty="0" smtClean="0">
                <a:solidFill>
                  <a:schemeClr val="accent2"/>
                </a:solidFill>
                <a:latin typeface="Arial"/>
              </a:rPr>
              <a:t>- Indicazione di eventuali altre azioni pendenti (UPC o EPO)</a:t>
            </a:r>
          </a:p>
          <a:p>
            <a:pPr>
              <a:spcBef>
                <a:spcPct val="20000"/>
              </a:spcBef>
              <a:buClr>
                <a:srgbClr val="FFFFFF"/>
              </a:buClr>
              <a:buSzPct val="95000"/>
              <a:defRPr/>
            </a:pPr>
            <a:r>
              <a:rPr lang="it-IT" b="1" kern="0" dirty="0" smtClean="0">
                <a:solidFill>
                  <a:schemeClr val="accent2"/>
                </a:solidFill>
                <a:latin typeface="Arial"/>
              </a:rPr>
              <a:t>- Prove del precedente scambio scritto con il titolare/licenziatario (R.61)</a:t>
            </a:r>
          </a:p>
          <a:p>
            <a:pPr>
              <a:spcBef>
                <a:spcPct val="20000"/>
              </a:spcBef>
              <a:buClr>
                <a:srgbClr val="FFFFFF"/>
              </a:buClr>
              <a:buSzPct val="95000"/>
              <a:defRPr/>
            </a:pPr>
            <a:r>
              <a:rPr lang="it-IT" b="1" kern="0" dirty="0" smtClean="0">
                <a:solidFill>
                  <a:schemeClr val="accent2"/>
                </a:solidFill>
                <a:latin typeface="Arial"/>
              </a:rPr>
              <a:t>- Eventuale copia dell’accordo tra le parti per avviare l’azione presso un   Divisione Locale/Regionale concordata</a:t>
            </a:r>
          </a:p>
          <a:p>
            <a:pPr>
              <a:spcBef>
                <a:spcPct val="20000"/>
              </a:spcBef>
              <a:buClr>
                <a:srgbClr val="FFFFFF"/>
              </a:buClr>
              <a:buSzPct val="95000"/>
              <a:defRPr/>
            </a:pPr>
            <a:r>
              <a:rPr lang="it-IT" b="1" kern="0" dirty="0" smtClean="0">
                <a:solidFill>
                  <a:schemeClr val="accent2"/>
                </a:solidFill>
                <a:latin typeface="Arial"/>
              </a:rPr>
              <a:t>- Indicazione del fatto che la causa deve essere gestita da un singolo giudice (anziché 3), con prova dell’accordo del convenuto</a:t>
            </a:r>
          </a:p>
          <a:p>
            <a:pPr>
              <a:spcBef>
                <a:spcPct val="20000"/>
              </a:spcBef>
              <a:buClr>
                <a:srgbClr val="FFFFFF"/>
              </a:buClr>
              <a:buSzPct val="95000"/>
              <a:defRPr/>
            </a:pPr>
            <a:r>
              <a:rPr lang="it-IT" b="1" kern="0" dirty="0" smtClean="0">
                <a:solidFill>
                  <a:schemeClr val="accent2"/>
                </a:solidFill>
                <a:latin typeface="Arial"/>
              </a:rPr>
              <a:t>- Esposizione del caso (dichiarazione desiderata, valutazione di non-contraffazione, argomenti legali, analisi delle rivendicazioni, prove)</a:t>
            </a:r>
          </a:p>
          <a:p>
            <a:pPr>
              <a:spcBef>
                <a:spcPct val="20000"/>
              </a:spcBef>
              <a:buClr>
                <a:srgbClr val="FFFFFF"/>
              </a:buClr>
              <a:buSzPct val="95000"/>
              <a:defRPr/>
            </a:pPr>
            <a:r>
              <a:rPr lang="it-IT" b="1" kern="0" dirty="0" smtClean="0">
                <a:solidFill>
                  <a:schemeClr val="accent2"/>
                </a:solidFill>
                <a:latin typeface="Arial"/>
              </a:rPr>
              <a:t>- Eventuale indicazione di provvedimenti che verranno richiesti durante la </a:t>
            </a:r>
            <a:r>
              <a:rPr lang="it-IT" b="1" i="1" kern="0" dirty="0" smtClean="0">
                <a:solidFill>
                  <a:schemeClr val="accent2"/>
                </a:solidFill>
                <a:latin typeface="Arial"/>
              </a:rPr>
              <a:t>interim conference </a:t>
            </a:r>
            <a:r>
              <a:rPr lang="it-IT" b="1" kern="0" dirty="0" smtClean="0">
                <a:solidFill>
                  <a:schemeClr val="accent2"/>
                </a:solidFill>
                <a:latin typeface="Arial"/>
              </a:rPr>
              <a:t>(produzione di testimoni, documentazione, ispezioni, scambio di memorie ulteriori etc.)</a:t>
            </a:r>
          </a:p>
          <a:p>
            <a:pPr>
              <a:spcBef>
                <a:spcPct val="20000"/>
              </a:spcBef>
              <a:buClr>
                <a:srgbClr val="FFFFFF"/>
              </a:buClr>
              <a:buSzPct val="95000"/>
              <a:defRPr/>
            </a:pPr>
            <a:r>
              <a:rPr lang="it-IT" b="1" kern="0" dirty="0" smtClean="0">
                <a:solidFill>
                  <a:schemeClr val="accent2"/>
                </a:solidFill>
                <a:latin typeface="Arial"/>
              </a:rPr>
              <a:t>- Eventuale valore della causa se questa supera un certo valore</a:t>
            </a:r>
          </a:p>
          <a:p>
            <a:pPr>
              <a:spcBef>
                <a:spcPct val="20000"/>
              </a:spcBef>
              <a:buClr>
                <a:srgbClr val="FFFFFF"/>
              </a:buClr>
              <a:buSzPct val="95000"/>
              <a:defRPr/>
            </a:pPr>
            <a:r>
              <a:rPr lang="it-IT" b="1" kern="0" dirty="0" smtClean="0">
                <a:solidFill>
                  <a:schemeClr val="accent2"/>
                </a:solidFill>
                <a:latin typeface="Arial"/>
              </a:rPr>
              <a:t>- Lista e copia dei documenti citati</a:t>
            </a:r>
          </a:p>
          <a:p>
            <a:pPr>
              <a:spcBef>
                <a:spcPct val="20000"/>
              </a:spcBef>
              <a:buClr>
                <a:srgbClr val="FFFFFF"/>
              </a:buClr>
              <a:buSzPct val="95000"/>
              <a:defRPr/>
            </a:pPr>
            <a:endParaRPr lang="it-IT" b="1" kern="0" dirty="0" smtClean="0">
              <a:solidFill>
                <a:schemeClr val="accent2"/>
              </a:solidFill>
              <a:latin typeface="Arial"/>
            </a:endParaRPr>
          </a:p>
          <a:p>
            <a:pPr>
              <a:spcBef>
                <a:spcPct val="20000"/>
              </a:spcBef>
              <a:buClr>
                <a:srgbClr val="FFFFFF"/>
              </a:buClr>
              <a:buSzPct val="95000"/>
              <a:defRPr/>
            </a:pPr>
            <a:endParaRPr lang="it-IT" b="1" kern="0" dirty="0" smtClean="0">
              <a:solidFill>
                <a:schemeClr val="accent2"/>
              </a:solidFill>
              <a:latin typeface="Arial"/>
            </a:endParaRPr>
          </a:p>
          <a:p>
            <a:pPr>
              <a:spcBef>
                <a:spcPct val="20000"/>
              </a:spcBef>
              <a:buClr>
                <a:srgbClr val="FFFFFF"/>
              </a:buClr>
              <a:buSzPct val="95000"/>
              <a:defRPr/>
            </a:pPr>
            <a:endParaRPr lang="it-IT" b="1" kern="0" dirty="0">
              <a:solidFill>
                <a:schemeClr val="accent2"/>
              </a:solidFill>
              <a:latin typeface="Arial"/>
            </a:endParaRPr>
          </a:p>
        </p:txBody>
      </p:sp>
    </p:spTree>
    <p:extLst>
      <p:ext uri="{BB962C8B-B14F-4D97-AF65-F5344CB8AC3E}">
        <p14:creationId xmlns:p14="http://schemas.microsoft.com/office/powerpoint/2010/main" val="35660535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5"/>
          <p:cNvGraphicFramePr>
            <a:graphicFrameLocks noGrp="1"/>
          </p:cNvGraphicFramePr>
          <p:nvPr>
            <p:ph idx="1"/>
            <p:extLst>
              <p:ext uri="{D42A27DB-BD31-4B8C-83A1-F6EECF244321}">
                <p14:modId xmlns:p14="http://schemas.microsoft.com/office/powerpoint/2010/main" val="445980741"/>
              </p:ext>
            </p:extLst>
          </p:nvPr>
        </p:nvGraphicFramePr>
        <p:xfrm>
          <a:off x="467545" y="821921"/>
          <a:ext cx="8373616" cy="1019012"/>
        </p:xfrm>
        <a:graphic>
          <a:graphicData uri="http://schemas.openxmlformats.org/drawingml/2006/table">
            <a:tbl>
              <a:tblPr firstRow="1" bandRow="1">
                <a:tableStyleId>{5C22544A-7EE6-4342-B048-85BDC9FD1C3A}</a:tableStyleId>
              </a:tblPr>
              <a:tblGrid>
                <a:gridCol w="8373616"/>
              </a:tblGrid>
              <a:tr h="1019012">
                <a:tc>
                  <a:txBody>
                    <a:bodyPr/>
                    <a:lstStyle/>
                    <a:p>
                      <a:pPr>
                        <a:lnSpc>
                          <a:spcPct val="150000"/>
                        </a:lnSpc>
                        <a:buClr>
                          <a:srgbClr val="152642"/>
                        </a:buClr>
                        <a:buSzPct val="110000"/>
                      </a:pPr>
                      <a:r>
                        <a:rPr lang="it-IT" sz="1800" b="1" dirty="0" smtClean="0">
                          <a:solidFill>
                            <a:srgbClr val="042F50"/>
                          </a:solidFill>
                          <a:latin typeface="Times New Roman" charset="0"/>
                          <a:ea typeface="Times New Roman" charset="0"/>
                          <a:cs typeface="Times New Roman" charset="0"/>
                        </a:rPr>
                        <a:t>ACCERTAMENTO NEGATIVO</a:t>
                      </a:r>
                      <a:r>
                        <a:rPr lang="it-IT" sz="1800" b="1" baseline="0" dirty="0" smtClean="0">
                          <a:solidFill>
                            <a:srgbClr val="042F50"/>
                          </a:solidFill>
                          <a:latin typeface="Times New Roman" charset="0"/>
                          <a:ea typeface="Times New Roman" charset="0"/>
                          <a:cs typeface="Times New Roman" charset="0"/>
                        </a:rPr>
                        <a:t> DELLA CONTRAFFAZIONE: SVOLGIMENTO</a:t>
                      </a:r>
                    </a:p>
                    <a:p>
                      <a:pPr>
                        <a:lnSpc>
                          <a:spcPct val="150000"/>
                        </a:lnSpc>
                        <a:buClr>
                          <a:srgbClr val="152642"/>
                        </a:buClr>
                        <a:buSzPct val="110000"/>
                      </a:pPr>
                      <a:r>
                        <a:rPr lang="it-IT" sz="1800" b="1" dirty="0" smtClean="0">
                          <a:solidFill>
                            <a:srgbClr val="FF0000"/>
                          </a:solidFill>
                          <a:latin typeface="Times New Roman" charset="0"/>
                          <a:ea typeface="Times New Roman" charset="0"/>
                          <a:cs typeface="Times New Roman" charset="0"/>
                        </a:rPr>
                        <a:t>ESAME FORMALE DELL’ATTO DI CITAZIONE</a:t>
                      </a:r>
                      <a:endParaRPr lang="it-IT" sz="1800" b="1" dirty="0">
                        <a:solidFill>
                          <a:srgbClr val="FF0000"/>
                        </a:solidFill>
                        <a:latin typeface="Times New Roman" charset="0"/>
                        <a:ea typeface="Times New Roman" charset="0"/>
                        <a:cs typeface="Times New Roman" charset="0"/>
                      </a:endParaRPr>
                    </a:p>
                  </a:txBody>
                  <a:tcPr>
                    <a:lnL w="28575" cap="flat" cmpd="sng" algn="ctr">
                      <a:solidFill>
                        <a:srgbClr val="C70021"/>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sp>
        <p:nvSpPr>
          <p:cNvPr id="6" name="Rettangolo 5"/>
          <p:cNvSpPr/>
          <p:nvPr/>
        </p:nvSpPr>
        <p:spPr>
          <a:xfrm>
            <a:off x="510073" y="1747306"/>
            <a:ext cx="8229600" cy="5115246"/>
          </a:xfrm>
          <a:prstGeom prst="rect">
            <a:avLst/>
          </a:prstGeom>
        </p:spPr>
        <p:txBody>
          <a:bodyPr wrap="square">
            <a:spAutoFit/>
          </a:bodyPr>
          <a:lstStyle/>
          <a:p>
            <a:pPr>
              <a:spcBef>
                <a:spcPct val="20000"/>
              </a:spcBef>
              <a:buClr>
                <a:srgbClr val="FFFFFF"/>
              </a:buClr>
              <a:buSzPct val="95000"/>
              <a:defRPr/>
            </a:pPr>
            <a:r>
              <a:rPr lang="en-US" sz="1200" i="1" u="sng" kern="0" dirty="0">
                <a:latin typeface="TimesNewRomanPSMT"/>
              </a:rPr>
              <a:t>Rule 65 – Examination as to formal requirements, recording in the register, assignment and designation of the judge-rapporteur</a:t>
            </a:r>
          </a:p>
          <a:p>
            <a:pPr>
              <a:spcBef>
                <a:spcPct val="20000"/>
              </a:spcBef>
              <a:buClr>
                <a:srgbClr val="FFFFFF"/>
              </a:buClr>
              <a:buSzPct val="95000"/>
              <a:defRPr/>
            </a:pPr>
            <a:r>
              <a:rPr lang="en-US" sz="1200" i="1" kern="0" dirty="0">
                <a:latin typeface="TimesNewRomanPSMT"/>
              </a:rPr>
              <a:t>Rules 16 to 18 shall apply mutatis mutandis</a:t>
            </a:r>
            <a:r>
              <a:rPr lang="en-US" sz="1200" i="1" kern="0" dirty="0" smtClean="0">
                <a:latin typeface="TimesNewRomanPSMT"/>
              </a:rPr>
              <a:t>.</a:t>
            </a:r>
          </a:p>
          <a:p>
            <a:pPr>
              <a:spcBef>
                <a:spcPct val="20000"/>
              </a:spcBef>
              <a:buClr>
                <a:srgbClr val="FFFFFF"/>
              </a:buClr>
              <a:buSzPct val="95000"/>
              <a:defRPr/>
            </a:pPr>
            <a:endParaRPr lang="en-US" sz="1200" kern="0" dirty="0">
              <a:latin typeface="TimesNewRomanPSMT"/>
            </a:endParaRPr>
          </a:p>
          <a:p>
            <a:pPr>
              <a:spcBef>
                <a:spcPct val="20000"/>
              </a:spcBef>
              <a:buClr>
                <a:srgbClr val="FFFFFF"/>
              </a:buClr>
              <a:buSzPct val="95000"/>
              <a:defRPr/>
            </a:pPr>
            <a:r>
              <a:rPr lang="it-IT" b="1" kern="0" dirty="0" smtClean="0">
                <a:solidFill>
                  <a:schemeClr val="accent2"/>
                </a:solidFill>
                <a:latin typeface="Arial"/>
              </a:rPr>
              <a:t>Cancelleria</a:t>
            </a:r>
            <a:r>
              <a:rPr lang="it-IT" b="1" kern="0" dirty="0" smtClean="0">
                <a:solidFill>
                  <a:schemeClr val="tx2"/>
                </a:solidFill>
                <a:latin typeface="Arial"/>
              </a:rPr>
              <a:t> (</a:t>
            </a:r>
            <a:r>
              <a:rPr lang="it-IT" b="1" kern="0" dirty="0" err="1" smtClean="0">
                <a:solidFill>
                  <a:schemeClr val="tx2"/>
                </a:solidFill>
                <a:latin typeface="Arial"/>
              </a:rPr>
              <a:t>Registry</a:t>
            </a:r>
            <a:r>
              <a:rPr lang="it-IT" b="1" kern="0" dirty="0" smtClean="0">
                <a:solidFill>
                  <a:schemeClr val="tx2"/>
                </a:solidFill>
                <a:latin typeface="Arial"/>
              </a:rPr>
              <a:t>)</a:t>
            </a:r>
            <a:r>
              <a:rPr lang="it-IT" b="1" kern="0" dirty="0" smtClean="0">
                <a:solidFill>
                  <a:schemeClr val="accent2"/>
                </a:solidFill>
                <a:latin typeface="Arial"/>
              </a:rPr>
              <a:t>:</a:t>
            </a:r>
          </a:p>
          <a:p>
            <a:pPr>
              <a:spcBef>
                <a:spcPct val="20000"/>
              </a:spcBef>
              <a:buClr>
                <a:srgbClr val="FFFFFF"/>
              </a:buClr>
              <a:buSzPct val="95000"/>
              <a:defRPr/>
            </a:pPr>
            <a:r>
              <a:rPr lang="it-IT" b="1" kern="0" dirty="0" smtClean="0">
                <a:solidFill>
                  <a:schemeClr val="accent2"/>
                </a:solidFill>
                <a:latin typeface="Arial"/>
              </a:rPr>
              <a:t>- Verifica che il brevetto non sia sottoposto a </a:t>
            </a:r>
            <a:r>
              <a:rPr lang="it-IT" b="1" kern="0" dirty="0" err="1" smtClean="0">
                <a:solidFill>
                  <a:schemeClr val="accent2"/>
                </a:solidFill>
                <a:latin typeface="Arial"/>
              </a:rPr>
              <a:t>opt</a:t>
            </a:r>
            <a:r>
              <a:rPr lang="it-IT" b="1" kern="0" dirty="0" smtClean="0">
                <a:solidFill>
                  <a:schemeClr val="accent2"/>
                </a:solidFill>
                <a:latin typeface="Arial"/>
              </a:rPr>
              <a:t>-out</a:t>
            </a:r>
          </a:p>
          <a:p>
            <a:pPr>
              <a:spcBef>
                <a:spcPct val="20000"/>
              </a:spcBef>
              <a:buClr>
                <a:srgbClr val="FFFFFF"/>
              </a:buClr>
              <a:buSzPct val="95000"/>
              <a:defRPr/>
            </a:pPr>
            <a:r>
              <a:rPr lang="it-IT" b="1" kern="0" dirty="0" smtClean="0">
                <a:solidFill>
                  <a:schemeClr val="accent2"/>
                </a:solidFill>
                <a:latin typeface="Arial"/>
              </a:rPr>
              <a:t>- Effettua verifica formale dell’atto di citazione (R.13) e che le tasse siano state pagate</a:t>
            </a:r>
          </a:p>
          <a:p>
            <a:pPr>
              <a:spcBef>
                <a:spcPct val="20000"/>
              </a:spcBef>
              <a:buClr>
                <a:srgbClr val="FFFFFF"/>
              </a:buClr>
              <a:buSzPct val="95000"/>
              <a:defRPr/>
            </a:pPr>
            <a:r>
              <a:rPr lang="it-IT" b="1" kern="0" dirty="0" smtClean="0">
                <a:solidFill>
                  <a:schemeClr val="accent2"/>
                </a:solidFill>
                <a:latin typeface="Arial"/>
              </a:rPr>
              <a:t>- Invita eventualmente a effettuare correzioni </a:t>
            </a:r>
            <a:r>
              <a:rPr lang="it-IT" b="1" u="sng" kern="0" dirty="0" smtClean="0">
                <a:solidFill>
                  <a:schemeClr val="tx2"/>
                </a:solidFill>
                <a:latin typeface="Arial"/>
              </a:rPr>
              <a:t>entro 14 giorni</a:t>
            </a:r>
          </a:p>
          <a:p>
            <a:pPr>
              <a:spcBef>
                <a:spcPct val="20000"/>
              </a:spcBef>
              <a:buClr>
                <a:srgbClr val="FFFFFF"/>
              </a:buClr>
              <a:buSzPct val="95000"/>
              <a:defRPr/>
            </a:pPr>
            <a:r>
              <a:rPr lang="it-IT" b="1" kern="0" dirty="0" smtClean="0">
                <a:solidFill>
                  <a:schemeClr val="accent2"/>
                </a:solidFill>
                <a:latin typeface="Arial"/>
              </a:rPr>
              <a:t>- Se attore non rimedia, il Giudice può rigettare l’azione in quanto inammissibile (eventualmente sentendolo prima)</a:t>
            </a:r>
          </a:p>
          <a:p>
            <a:pPr>
              <a:spcBef>
                <a:spcPct val="20000"/>
              </a:spcBef>
              <a:buClr>
                <a:srgbClr val="FFFFFF"/>
              </a:buClr>
              <a:buSzPct val="95000"/>
              <a:defRPr/>
            </a:pPr>
            <a:r>
              <a:rPr lang="it-IT" b="1" kern="0" dirty="0" smtClean="0">
                <a:solidFill>
                  <a:schemeClr val="accent2"/>
                </a:solidFill>
                <a:latin typeface="Arial"/>
              </a:rPr>
              <a:t>- Assegna un numero alla causa</a:t>
            </a:r>
          </a:p>
          <a:p>
            <a:pPr>
              <a:spcBef>
                <a:spcPct val="20000"/>
              </a:spcBef>
              <a:buClr>
                <a:srgbClr val="FFFFFF"/>
              </a:buClr>
              <a:buSzPct val="95000"/>
              <a:defRPr/>
            </a:pPr>
            <a:r>
              <a:rPr lang="it-IT" b="1" kern="0" dirty="0" smtClean="0">
                <a:solidFill>
                  <a:schemeClr val="accent2"/>
                </a:solidFill>
                <a:latin typeface="Arial"/>
              </a:rPr>
              <a:t>- La causa viene quindi assegnata a un Panel di Giudici</a:t>
            </a:r>
          </a:p>
          <a:p>
            <a:pPr>
              <a:spcBef>
                <a:spcPct val="20000"/>
              </a:spcBef>
              <a:buClr>
                <a:srgbClr val="FFFFFF"/>
              </a:buClr>
              <a:buSzPct val="95000"/>
              <a:defRPr/>
            </a:pPr>
            <a:r>
              <a:rPr lang="it-IT" b="1" kern="0" dirty="0" smtClean="0">
                <a:solidFill>
                  <a:schemeClr val="accent2"/>
                </a:solidFill>
                <a:latin typeface="Arial"/>
              </a:rPr>
              <a:t>- Viene quindi designato un Giudice Relatore (</a:t>
            </a:r>
            <a:r>
              <a:rPr lang="it-IT" b="1" kern="0" dirty="0" err="1" smtClean="0">
                <a:solidFill>
                  <a:schemeClr val="tx2"/>
                </a:solidFill>
                <a:latin typeface="Arial"/>
              </a:rPr>
              <a:t>Judge</a:t>
            </a:r>
            <a:r>
              <a:rPr lang="it-IT" b="1" kern="0" dirty="0" smtClean="0">
                <a:solidFill>
                  <a:schemeClr val="tx2"/>
                </a:solidFill>
                <a:latin typeface="Arial"/>
              </a:rPr>
              <a:t> </a:t>
            </a:r>
            <a:r>
              <a:rPr lang="it-IT" b="1" kern="0" dirty="0" err="1" smtClean="0">
                <a:solidFill>
                  <a:schemeClr val="tx2"/>
                </a:solidFill>
                <a:latin typeface="Arial"/>
              </a:rPr>
              <a:t>Rapporteur</a:t>
            </a:r>
            <a:r>
              <a:rPr lang="it-IT" b="1" kern="0" dirty="0">
                <a:solidFill>
                  <a:schemeClr val="accent2"/>
                </a:solidFill>
                <a:latin typeface="Arial"/>
              </a:rPr>
              <a:t>)</a:t>
            </a:r>
            <a:endParaRPr lang="it-IT" b="1" kern="0" dirty="0" smtClean="0">
              <a:solidFill>
                <a:schemeClr val="accent2"/>
              </a:solidFill>
              <a:latin typeface="Arial"/>
            </a:endParaRPr>
          </a:p>
          <a:p>
            <a:pPr>
              <a:spcBef>
                <a:spcPct val="20000"/>
              </a:spcBef>
              <a:buClr>
                <a:srgbClr val="FFFFFF"/>
              </a:buClr>
              <a:buSzPct val="95000"/>
              <a:defRPr/>
            </a:pPr>
            <a:endParaRPr lang="it-IT" b="1" kern="0" dirty="0" smtClean="0">
              <a:solidFill>
                <a:schemeClr val="accent2"/>
              </a:solidFill>
              <a:latin typeface="Arial"/>
            </a:endParaRPr>
          </a:p>
          <a:p>
            <a:pPr>
              <a:spcBef>
                <a:spcPct val="20000"/>
              </a:spcBef>
              <a:buClr>
                <a:srgbClr val="FFFFFF"/>
              </a:buClr>
              <a:buSzPct val="95000"/>
              <a:defRPr/>
            </a:pPr>
            <a:endParaRPr lang="it-IT" b="1" kern="0" dirty="0" smtClean="0">
              <a:solidFill>
                <a:schemeClr val="accent2"/>
              </a:solidFill>
              <a:latin typeface="Arial"/>
            </a:endParaRPr>
          </a:p>
          <a:p>
            <a:pPr>
              <a:spcBef>
                <a:spcPct val="20000"/>
              </a:spcBef>
              <a:buClr>
                <a:srgbClr val="FFFFFF"/>
              </a:buClr>
              <a:buSzPct val="95000"/>
              <a:defRPr/>
            </a:pPr>
            <a:endParaRPr lang="it-IT" b="1" kern="0" dirty="0">
              <a:solidFill>
                <a:schemeClr val="accent2"/>
              </a:solidFill>
              <a:latin typeface="Arial"/>
            </a:endParaRPr>
          </a:p>
        </p:txBody>
      </p:sp>
    </p:spTree>
    <p:extLst>
      <p:ext uri="{BB962C8B-B14F-4D97-AF65-F5344CB8AC3E}">
        <p14:creationId xmlns:p14="http://schemas.microsoft.com/office/powerpoint/2010/main" val="28470411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5"/>
          <p:cNvGraphicFramePr>
            <a:graphicFrameLocks noGrp="1"/>
          </p:cNvGraphicFramePr>
          <p:nvPr>
            <p:ph idx="1"/>
            <p:extLst>
              <p:ext uri="{D42A27DB-BD31-4B8C-83A1-F6EECF244321}">
                <p14:modId xmlns:p14="http://schemas.microsoft.com/office/powerpoint/2010/main" val="1400802897"/>
              </p:ext>
            </p:extLst>
          </p:nvPr>
        </p:nvGraphicFramePr>
        <p:xfrm>
          <a:off x="457200" y="990600"/>
          <a:ext cx="8229600" cy="762000"/>
        </p:xfrm>
        <a:graphic>
          <a:graphicData uri="http://schemas.openxmlformats.org/drawingml/2006/table">
            <a:tbl>
              <a:tblPr firstRow="1" bandRow="1">
                <a:tableStyleId>{5C22544A-7EE6-4342-B048-85BDC9FD1C3A}</a:tableStyleId>
              </a:tblPr>
              <a:tblGrid>
                <a:gridCol w="8229600"/>
              </a:tblGrid>
              <a:tr h="762000">
                <a:tc>
                  <a:txBody>
                    <a:bodyPr/>
                    <a:lstStyle/>
                    <a:p>
                      <a:pPr>
                        <a:lnSpc>
                          <a:spcPct val="150000"/>
                        </a:lnSpc>
                        <a:buClr>
                          <a:srgbClr val="152642"/>
                        </a:buClr>
                        <a:buSzPct val="110000"/>
                      </a:pPr>
                      <a:r>
                        <a:rPr lang="it-IT" sz="1800" dirty="0" smtClean="0">
                          <a:solidFill>
                            <a:srgbClr val="042F50"/>
                          </a:solidFill>
                          <a:latin typeface="Times New Roman" charset="0"/>
                          <a:ea typeface="Times New Roman" charset="0"/>
                          <a:cs typeface="Times New Roman" charset="0"/>
                        </a:rPr>
                        <a:t>STRUTTURA DELL’INTERVENTO</a:t>
                      </a:r>
                      <a:endParaRPr lang="it-IT" sz="1800" dirty="0">
                        <a:solidFill>
                          <a:srgbClr val="042F50"/>
                        </a:solidFill>
                        <a:latin typeface="Times New Roman" charset="0"/>
                        <a:ea typeface="Times New Roman" charset="0"/>
                        <a:cs typeface="Times New Roman" charset="0"/>
                      </a:endParaRPr>
                    </a:p>
                  </a:txBody>
                  <a:tcPr>
                    <a:lnL w="28575" cap="flat" cmpd="sng" algn="ctr">
                      <a:solidFill>
                        <a:srgbClr val="C70021"/>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sp>
        <p:nvSpPr>
          <p:cNvPr id="6" name="Rettangolo 5"/>
          <p:cNvSpPr/>
          <p:nvPr/>
        </p:nvSpPr>
        <p:spPr>
          <a:xfrm>
            <a:off x="469776" y="1628800"/>
            <a:ext cx="8229600" cy="5909310"/>
          </a:xfrm>
          <a:prstGeom prst="rect">
            <a:avLst/>
          </a:prstGeom>
        </p:spPr>
        <p:txBody>
          <a:bodyPr wrap="square">
            <a:spAutoFit/>
          </a:bodyPr>
          <a:lstStyle/>
          <a:p>
            <a:pPr>
              <a:spcBef>
                <a:spcPct val="20000"/>
              </a:spcBef>
              <a:buClr>
                <a:srgbClr val="FFFFFF"/>
              </a:buClr>
              <a:buSzPct val="95000"/>
              <a:defRPr/>
            </a:pPr>
            <a:r>
              <a:rPr lang="it-IT" b="1" kern="0" dirty="0" smtClean="0">
                <a:solidFill>
                  <a:schemeClr val="accent2"/>
                </a:solidFill>
                <a:latin typeface="Arial"/>
              </a:rPr>
              <a:t>INTRODUZIONE SULL’ACCERTAMENTO NEGATIVO DELLA CONTRAFFAZIONE</a:t>
            </a:r>
          </a:p>
          <a:p>
            <a:pPr>
              <a:spcBef>
                <a:spcPct val="20000"/>
              </a:spcBef>
              <a:buClr>
                <a:srgbClr val="FFFFFF"/>
              </a:buClr>
              <a:buSzPct val="95000"/>
              <a:defRPr/>
            </a:pPr>
            <a:endParaRPr lang="it-IT" b="1" kern="0" dirty="0">
              <a:solidFill>
                <a:schemeClr val="accent2"/>
              </a:solidFill>
              <a:latin typeface="Arial"/>
            </a:endParaRPr>
          </a:p>
          <a:p>
            <a:pPr>
              <a:spcBef>
                <a:spcPct val="20000"/>
              </a:spcBef>
              <a:buClr>
                <a:srgbClr val="FFFFFF"/>
              </a:buClr>
              <a:buSzPct val="95000"/>
              <a:defRPr/>
            </a:pPr>
            <a:r>
              <a:rPr lang="it-IT" b="1" kern="0" dirty="0" smtClean="0">
                <a:solidFill>
                  <a:schemeClr val="accent2"/>
                </a:solidFill>
                <a:latin typeface="Arial"/>
              </a:rPr>
              <a:t>COMPETENZA DELL’UPC E PERIODO TRANSITORIO</a:t>
            </a:r>
          </a:p>
          <a:p>
            <a:pPr>
              <a:spcBef>
                <a:spcPct val="20000"/>
              </a:spcBef>
              <a:buClr>
                <a:srgbClr val="FFFFFF"/>
              </a:buClr>
              <a:buSzPct val="95000"/>
              <a:defRPr/>
            </a:pPr>
            <a:endParaRPr lang="it-IT" b="1" kern="0" dirty="0">
              <a:solidFill>
                <a:schemeClr val="accent2"/>
              </a:solidFill>
              <a:latin typeface="Arial"/>
            </a:endParaRPr>
          </a:p>
          <a:p>
            <a:pPr>
              <a:spcBef>
                <a:spcPct val="20000"/>
              </a:spcBef>
              <a:buClr>
                <a:srgbClr val="FFFFFF"/>
              </a:buClr>
              <a:buSzPct val="95000"/>
              <a:defRPr/>
            </a:pPr>
            <a:r>
              <a:rPr lang="it-IT" b="1" kern="0" dirty="0" smtClean="0">
                <a:solidFill>
                  <a:schemeClr val="accent2"/>
                </a:solidFill>
                <a:latin typeface="Arial"/>
              </a:rPr>
              <a:t>LINGUA IN CUI VA PROPOSTA L’AZIONE</a:t>
            </a:r>
          </a:p>
          <a:p>
            <a:pPr>
              <a:spcBef>
                <a:spcPct val="20000"/>
              </a:spcBef>
              <a:buClr>
                <a:srgbClr val="FFFFFF"/>
              </a:buClr>
              <a:buSzPct val="95000"/>
              <a:defRPr/>
            </a:pPr>
            <a:endParaRPr lang="it-IT" b="1" kern="0" dirty="0">
              <a:solidFill>
                <a:schemeClr val="accent2"/>
              </a:solidFill>
              <a:latin typeface="Arial"/>
            </a:endParaRPr>
          </a:p>
          <a:p>
            <a:pPr>
              <a:spcBef>
                <a:spcPct val="20000"/>
              </a:spcBef>
              <a:buClr>
                <a:srgbClr val="FFFFFF"/>
              </a:buClr>
              <a:buSzPct val="95000"/>
              <a:defRPr/>
            </a:pPr>
            <a:r>
              <a:rPr lang="it-IT" b="1" kern="0" dirty="0" smtClean="0">
                <a:solidFill>
                  <a:schemeClr val="accent2"/>
                </a:solidFill>
                <a:latin typeface="Arial"/>
              </a:rPr>
              <a:t>RELAZIONE TRA L’AZIONE DI NON-CONTRAFFAZIONE E ALTRE PROCEDURE </a:t>
            </a:r>
          </a:p>
          <a:p>
            <a:pPr>
              <a:spcBef>
                <a:spcPct val="20000"/>
              </a:spcBef>
              <a:buClr>
                <a:srgbClr val="FFFFFF"/>
              </a:buClr>
              <a:buSzPct val="95000"/>
              <a:defRPr/>
            </a:pPr>
            <a:endParaRPr lang="it-IT" b="1" kern="0" dirty="0">
              <a:solidFill>
                <a:schemeClr val="accent2"/>
              </a:solidFill>
              <a:latin typeface="Arial"/>
            </a:endParaRPr>
          </a:p>
          <a:p>
            <a:pPr>
              <a:spcBef>
                <a:spcPct val="20000"/>
              </a:spcBef>
              <a:buClr>
                <a:srgbClr val="FFFFFF"/>
              </a:buClr>
              <a:buSzPct val="95000"/>
              <a:defRPr/>
            </a:pPr>
            <a:r>
              <a:rPr lang="it-IT" b="1" kern="0" dirty="0" smtClean="0">
                <a:solidFill>
                  <a:schemeClr val="accent2"/>
                </a:solidFill>
                <a:latin typeface="Arial"/>
              </a:rPr>
              <a:t>SVOLGIMENTO DELL’AZIONE DI NON CONTRAFFAZIONE</a:t>
            </a:r>
          </a:p>
          <a:p>
            <a:pPr>
              <a:spcBef>
                <a:spcPct val="20000"/>
              </a:spcBef>
              <a:buClr>
                <a:srgbClr val="FFFFFF"/>
              </a:buClr>
              <a:buSzPct val="95000"/>
              <a:defRPr/>
            </a:pPr>
            <a:endParaRPr lang="it-IT" b="1" kern="0" dirty="0">
              <a:solidFill>
                <a:schemeClr val="accent2"/>
              </a:solidFill>
              <a:latin typeface="Arial"/>
            </a:endParaRPr>
          </a:p>
          <a:p>
            <a:pPr>
              <a:spcBef>
                <a:spcPct val="20000"/>
              </a:spcBef>
              <a:buClr>
                <a:srgbClr val="FFFFFF"/>
              </a:buClr>
              <a:buSzPct val="95000"/>
              <a:defRPr/>
            </a:pPr>
            <a:r>
              <a:rPr lang="it-IT" b="1" kern="0" dirty="0" smtClean="0">
                <a:solidFill>
                  <a:schemeClr val="accent2"/>
                </a:solidFill>
                <a:latin typeface="Arial"/>
              </a:rPr>
              <a:t>TASSE </a:t>
            </a:r>
          </a:p>
          <a:p>
            <a:pPr>
              <a:spcBef>
                <a:spcPct val="20000"/>
              </a:spcBef>
              <a:buClr>
                <a:srgbClr val="FFFFFF"/>
              </a:buClr>
              <a:buSzPct val="95000"/>
              <a:defRPr/>
            </a:pPr>
            <a:endParaRPr lang="it-IT" b="1" kern="0" dirty="0">
              <a:solidFill>
                <a:schemeClr val="accent2"/>
              </a:solidFill>
              <a:latin typeface="Arial"/>
            </a:endParaRPr>
          </a:p>
          <a:p>
            <a:pPr>
              <a:spcBef>
                <a:spcPct val="20000"/>
              </a:spcBef>
              <a:buClr>
                <a:srgbClr val="FFFFFF"/>
              </a:buClr>
              <a:buSzPct val="95000"/>
              <a:defRPr/>
            </a:pPr>
            <a:endParaRPr lang="it-IT" b="1" kern="0" dirty="0" smtClean="0">
              <a:solidFill>
                <a:schemeClr val="accent2"/>
              </a:solidFill>
              <a:latin typeface="Arial"/>
            </a:endParaRPr>
          </a:p>
          <a:p>
            <a:pPr>
              <a:spcBef>
                <a:spcPct val="20000"/>
              </a:spcBef>
              <a:buClr>
                <a:srgbClr val="FFFFFF"/>
              </a:buClr>
              <a:buSzPct val="95000"/>
              <a:defRPr/>
            </a:pPr>
            <a:endParaRPr lang="it-IT" b="1" kern="0" dirty="0">
              <a:solidFill>
                <a:schemeClr val="accent2"/>
              </a:solidFill>
              <a:latin typeface="Arial"/>
            </a:endParaRPr>
          </a:p>
          <a:p>
            <a:pPr>
              <a:spcBef>
                <a:spcPct val="20000"/>
              </a:spcBef>
              <a:buClr>
                <a:srgbClr val="FFFFFF"/>
              </a:buClr>
              <a:buSzPct val="95000"/>
              <a:defRPr/>
            </a:pPr>
            <a:endParaRPr lang="it-IT" b="1" kern="0" dirty="0" smtClean="0">
              <a:solidFill>
                <a:schemeClr val="accent2"/>
              </a:solidFill>
              <a:latin typeface="Arial"/>
            </a:endParaRPr>
          </a:p>
          <a:p>
            <a:pPr>
              <a:spcBef>
                <a:spcPct val="20000"/>
              </a:spcBef>
              <a:buClr>
                <a:srgbClr val="FFFFFF"/>
              </a:buClr>
              <a:buSzPct val="95000"/>
              <a:defRPr/>
            </a:pPr>
            <a:endParaRPr lang="it-IT" b="1" kern="0" dirty="0">
              <a:solidFill>
                <a:schemeClr val="accent2"/>
              </a:solidFill>
              <a:latin typeface="Arial"/>
            </a:endParaRPr>
          </a:p>
        </p:txBody>
      </p:sp>
    </p:spTree>
    <p:extLst>
      <p:ext uri="{BB962C8B-B14F-4D97-AF65-F5344CB8AC3E}">
        <p14:creationId xmlns:p14="http://schemas.microsoft.com/office/powerpoint/2010/main" val="38522884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5"/>
          <p:cNvGraphicFramePr>
            <a:graphicFrameLocks noGrp="1"/>
          </p:cNvGraphicFramePr>
          <p:nvPr>
            <p:ph idx="1"/>
            <p:extLst>
              <p:ext uri="{D42A27DB-BD31-4B8C-83A1-F6EECF244321}">
                <p14:modId xmlns:p14="http://schemas.microsoft.com/office/powerpoint/2010/main" val="3234165944"/>
              </p:ext>
            </p:extLst>
          </p:nvPr>
        </p:nvGraphicFramePr>
        <p:xfrm>
          <a:off x="467545" y="821921"/>
          <a:ext cx="8373616" cy="1019012"/>
        </p:xfrm>
        <a:graphic>
          <a:graphicData uri="http://schemas.openxmlformats.org/drawingml/2006/table">
            <a:tbl>
              <a:tblPr firstRow="1" bandRow="1">
                <a:tableStyleId>{5C22544A-7EE6-4342-B048-85BDC9FD1C3A}</a:tableStyleId>
              </a:tblPr>
              <a:tblGrid>
                <a:gridCol w="8373616"/>
              </a:tblGrid>
              <a:tr h="1019012">
                <a:tc>
                  <a:txBody>
                    <a:bodyPr/>
                    <a:lstStyle/>
                    <a:p>
                      <a:pPr>
                        <a:lnSpc>
                          <a:spcPct val="150000"/>
                        </a:lnSpc>
                        <a:buClr>
                          <a:srgbClr val="152642"/>
                        </a:buClr>
                        <a:buSzPct val="110000"/>
                      </a:pPr>
                      <a:r>
                        <a:rPr lang="it-IT" sz="1800" b="1" dirty="0" smtClean="0">
                          <a:solidFill>
                            <a:srgbClr val="042F50"/>
                          </a:solidFill>
                          <a:latin typeface="Times New Roman" charset="0"/>
                          <a:ea typeface="Times New Roman" charset="0"/>
                          <a:cs typeface="Times New Roman" charset="0"/>
                        </a:rPr>
                        <a:t>ACCERTAMENTO NEGATIVO</a:t>
                      </a:r>
                      <a:r>
                        <a:rPr lang="it-IT" sz="1800" b="1" baseline="0" dirty="0" smtClean="0">
                          <a:solidFill>
                            <a:srgbClr val="042F50"/>
                          </a:solidFill>
                          <a:latin typeface="Times New Roman" charset="0"/>
                          <a:ea typeface="Times New Roman" charset="0"/>
                          <a:cs typeface="Times New Roman" charset="0"/>
                        </a:rPr>
                        <a:t> DELLA CONTRAFFAZIONE: SVOLGIMENTO</a:t>
                      </a:r>
                    </a:p>
                    <a:p>
                      <a:pPr>
                        <a:lnSpc>
                          <a:spcPct val="150000"/>
                        </a:lnSpc>
                        <a:buClr>
                          <a:srgbClr val="152642"/>
                        </a:buClr>
                        <a:buSzPct val="110000"/>
                      </a:pPr>
                      <a:r>
                        <a:rPr lang="it-IT" sz="1800" b="1" dirty="0" smtClean="0">
                          <a:solidFill>
                            <a:srgbClr val="FF0000"/>
                          </a:solidFill>
                          <a:latin typeface="Times New Roman" charset="0"/>
                          <a:ea typeface="Times New Roman" charset="0"/>
                          <a:cs typeface="Times New Roman" charset="0"/>
                        </a:rPr>
                        <a:t>OBIEZIONI</a:t>
                      </a:r>
                      <a:r>
                        <a:rPr lang="it-IT" sz="1800" b="1" baseline="0" dirty="0" smtClean="0">
                          <a:solidFill>
                            <a:srgbClr val="FF0000"/>
                          </a:solidFill>
                          <a:latin typeface="Times New Roman" charset="0"/>
                          <a:ea typeface="Times New Roman" charset="0"/>
                          <a:cs typeface="Times New Roman" charset="0"/>
                        </a:rPr>
                        <a:t> PRELIMINARI</a:t>
                      </a:r>
                      <a:endParaRPr lang="it-IT" sz="1800" b="1" dirty="0">
                        <a:solidFill>
                          <a:srgbClr val="FF0000"/>
                        </a:solidFill>
                        <a:latin typeface="Times New Roman" charset="0"/>
                        <a:ea typeface="Times New Roman" charset="0"/>
                        <a:cs typeface="Times New Roman" charset="0"/>
                      </a:endParaRPr>
                    </a:p>
                  </a:txBody>
                  <a:tcPr>
                    <a:lnL w="28575" cap="flat" cmpd="sng" algn="ctr">
                      <a:solidFill>
                        <a:srgbClr val="C70021"/>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sp>
        <p:nvSpPr>
          <p:cNvPr id="6" name="Rettangolo 5"/>
          <p:cNvSpPr/>
          <p:nvPr/>
        </p:nvSpPr>
        <p:spPr>
          <a:xfrm>
            <a:off x="510073" y="1628800"/>
            <a:ext cx="8229600" cy="6524863"/>
          </a:xfrm>
          <a:prstGeom prst="rect">
            <a:avLst/>
          </a:prstGeom>
        </p:spPr>
        <p:txBody>
          <a:bodyPr wrap="square">
            <a:spAutoFit/>
          </a:bodyPr>
          <a:lstStyle/>
          <a:p>
            <a:pPr>
              <a:spcBef>
                <a:spcPct val="20000"/>
              </a:spcBef>
              <a:buClr>
                <a:srgbClr val="FFFFFF"/>
              </a:buClr>
              <a:buSzPct val="95000"/>
              <a:defRPr/>
            </a:pPr>
            <a:r>
              <a:rPr lang="en-US" sz="1200" i="1" u="sng" kern="0" dirty="0">
                <a:latin typeface="TimesNewRomanPSMT"/>
              </a:rPr>
              <a:t>Rule 66 – Preliminary objection</a:t>
            </a:r>
          </a:p>
          <a:p>
            <a:pPr>
              <a:spcBef>
                <a:spcPct val="20000"/>
              </a:spcBef>
              <a:buClr>
                <a:srgbClr val="FFFFFF"/>
              </a:buClr>
              <a:buSzPct val="95000"/>
              <a:defRPr/>
            </a:pPr>
            <a:r>
              <a:rPr lang="en-US" sz="1200" i="1" kern="0" dirty="0">
                <a:latin typeface="TimesNewRomanPSMT"/>
              </a:rPr>
              <a:t>Rule 19.1 to .3 and .5 to .7 as well as Rules 20 and 21 shall apply mutatis mutandis.</a:t>
            </a:r>
          </a:p>
          <a:p>
            <a:pPr>
              <a:spcBef>
                <a:spcPct val="20000"/>
              </a:spcBef>
              <a:buClr>
                <a:srgbClr val="FFFFFF"/>
              </a:buClr>
              <a:buSzPct val="95000"/>
              <a:defRPr/>
            </a:pPr>
            <a:r>
              <a:rPr lang="it-IT" sz="1400" b="1" kern="0" dirty="0" smtClean="0">
                <a:solidFill>
                  <a:schemeClr val="accent2"/>
                </a:solidFill>
                <a:latin typeface="Arial"/>
              </a:rPr>
              <a:t>Entro </a:t>
            </a:r>
            <a:r>
              <a:rPr lang="it-IT" sz="1400" b="1" u="sng" kern="0" dirty="0" smtClean="0">
                <a:solidFill>
                  <a:schemeClr val="tx2"/>
                </a:solidFill>
                <a:latin typeface="Arial"/>
              </a:rPr>
              <a:t>1 mese </a:t>
            </a:r>
            <a:r>
              <a:rPr lang="it-IT" sz="1400" b="1" kern="0" dirty="0" smtClean="0">
                <a:solidFill>
                  <a:schemeClr val="accent2"/>
                </a:solidFill>
                <a:latin typeface="Arial"/>
              </a:rPr>
              <a:t>dalla notifica dell’atto di citazione, </a:t>
            </a:r>
            <a:r>
              <a:rPr lang="it-IT" sz="1400" b="1" u="sng" kern="0" dirty="0" smtClean="0">
                <a:solidFill>
                  <a:schemeClr val="accent2"/>
                </a:solidFill>
                <a:latin typeface="Arial"/>
              </a:rPr>
              <a:t>il convenuto</a:t>
            </a:r>
            <a:r>
              <a:rPr lang="it-IT" sz="1400" b="1" kern="0" dirty="0" smtClean="0">
                <a:solidFill>
                  <a:schemeClr val="accent2"/>
                </a:solidFill>
                <a:latin typeface="Arial"/>
              </a:rPr>
              <a:t> può sollevare </a:t>
            </a:r>
            <a:r>
              <a:rPr lang="it-IT" sz="1400" b="1" kern="0" dirty="0" smtClean="0">
                <a:solidFill>
                  <a:schemeClr val="tx2"/>
                </a:solidFill>
                <a:latin typeface="Arial"/>
              </a:rPr>
              <a:t>obiezioni preliminari</a:t>
            </a:r>
            <a:r>
              <a:rPr lang="it-IT" sz="1400" b="1" kern="0" dirty="0" smtClean="0">
                <a:solidFill>
                  <a:schemeClr val="accent2"/>
                </a:solidFill>
                <a:latin typeface="Arial"/>
              </a:rPr>
              <a:t> relative a :</a:t>
            </a:r>
          </a:p>
          <a:p>
            <a:pPr marL="285750" indent="-285750">
              <a:spcBef>
                <a:spcPct val="20000"/>
              </a:spcBef>
              <a:buClr>
                <a:srgbClr val="FFFFFF"/>
              </a:buClr>
              <a:buSzPct val="95000"/>
              <a:buFontTx/>
              <a:buChar char="-"/>
              <a:defRPr/>
            </a:pPr>
            <a:r>
              <a:rPr lang="it-IT" sz="1400" b="1" kern="0" dirty="0" smtClean="0">
                <a:solidFill>
                  <a:schemeClr val="accent2"/>
                </a:solidFill>
                <a:latin typeface="Arial"/>
              </a:rPr>
              <a:t>- Competenza dell’UPC</a:t>
            </a:r>
          </a:p>
          <a:p>
            <a:pPr marL="285750" indent="-285750">
              <a:spcBef>
                <a:spcPct val="20000"/>
              </a:spcBef>
              <a:buClr>
                <a:srgbClr val="FFFFFF"/>
              </a:buClr>
              <a:buSzPct val="95000"/>
              <a:buFontTx/>
              <a:buChar char="-"/>
              <a:defRPr/>
            </a:pPr>
            <a:r>
              <a:rPr lang="it-IT" sz="1400" b="1" kern="0" dirty="0" smtClean="0">
                <a:solidFill>
                  <a:schemeClr val="accent2"/>
                </a:solidFill>
                <a:latin typeface="Arial"/>
              </a:rPr>
              <a:t>- Competenza della Divisione</a:t>
            </a:r>
          </a:p>
          <a:p>
            <a:pPr marL="285750" indent="-285750">
              <a:spcBef>
                <a:spcPct val="20000"/>
              </a:spcBef>
              <a:buClr>
                <a:srgbClr val="FFFFFF"/>
              </a:buClr>
              <a:buSzPct val="95000"/>
              <a:buFontTx/>
              <a:buChar char="-"/>
              <a:defRPr/>
            </a:pPr>
            <a:r>
              <a:rPr lang="it-IT" sz="1400" b="1" kern="0" dirty="0" smtClean="0">
                <a:solidFill>
                  <a:schemeClr val="accent2"/>
                </a:solidFill>
                <a:latin typeface="Arial"/>
              </a:rPr>
              <a:t>- Lingua utilizzata</a:t>
            </a:r>
          </a:p>
          <a:p>
            <a:pPr>
              <a:spcBef>
                <a:spcPct val="20000"/>
              </a:spcBef>
              <a:buClr>
                <a:srgbClr val="FFFFFF"/>
              </a:buClr>
              <a:buSzPct val="95000"/>
              <a:defRPr/>
            </a:pPr>
            <a:r>
              <a:rPr lang="it-IT" sz="1400" b="1" kern="0" dirty="0" smtClean="0">
                <a:solidFill>
                  <a:schemeClr val="accent2"/>
                </a:solidFill>
                <a:latin typeface="Arial"/>
              </a:rPr>
              <a:t>Il convenuto può inoltre indicare una decisione richiesta alla Corte</a:t>
            </a:r>
          </a:p>
          <a:p>
            <a:pPr>
              <a:spcBef>
                <a:spcPct val="20000"/>
              </a:spcBef>
              <a:buClr>
                <a:srgbClr val="FFFFFF"/>
              </a:buClr>
              <a:buSzPct val="95000"/>
              <a:defRPr/>
            </a:pPr>
            <a:endParaRPr lang="it-IT" sz="1400" b="1" kern="0" dirty="0" smtClean="0">
              <a:solidFill>
                <a:schemeClr val="accent2"/>
              </a:solidFill>
              <a:latin typeface="Arial"/>
            </a:endParaRPr>
          </a:p>
          <a:p>
            <a:pPr>
              <a:spcBef>
                <a:spcPct val="20000"/>
              </a:spcBef>
              <a:buClr>
                <a:srgbClr val="FFFFFF"/>
              </a:buClr>
              <a:buSzPct val="95000"/>
              <a:defRPr/>
            </a:pPr>
            <a:r>
              <a:rPr lang="it-IT" sz="1400" b="1" kern="0" dirty="0" smtClean="0">
                <a:solidFill>
                  <a:schemeClr val="accent2"/>
                </a:solidFill>
                <a:latin typeface="Arial"/>
              </a:rPr>
              <a:t>Il </a:t>
            </a:r>
            <a:r>
              <a:rPr lang="it-IT" sz="1400" b="1" kern="0" dirty="0" err="1">
                <a:solidFill>
                  <a:schemeClr val="accent2"/>
                </a:solidFill>
                <a:latin typeface="Arial"/>
              </a:rPr>
              <a:t>R</a:t>
            </a:r>
            <a:r>
              <a:rPr lang="it-IT" sz="1400" b="1" kern="0" dirty="0" err="1" smtClean="0">
                <a:solidFill>
                  <a:schemeClr val="accent2"/>
                </a:solidFill>
                <a:latin typeface="Arial"/>
              </a:rPr>
              <a:t>egistry</a:t>
            </a:r>
            <a:r>
              <a:rPr lang="it-IT" sz="1400" b="1" kern="0" dirty="0" smtClean="0">
                <a:solidFill>
                  <a:schemeClr val="accent2"/>
                </a:solidFill>
                <a:latin typeface="Arial"/>
              </a:rPr>
              <a:t> notifica all’attore le obiezioni preliminari</a:t>
            </a:r>
          </a:p>
          <a:p>
            <a:pPr>
              <a:spcBef>
                <a:spcPct val="20000"/>
              </a:spcBef>
              <a:buClr>
                <a:srgbClr val="FFFFFF"/>
              </a:buClr>
              <a:buSzPct val="95000"/>
              <a:defRPr/>
            </a:pPr>
            <a:endParaRPr lang="it-IT" sz="1400" b="1" kern="0" dirty="0">
              <a:solidFill>
                <a:schemeClr val="accent2"/>
              </a:solidFill>
              <a:latin typeface="Arial"/>
            </a:endParaRPr>
          </a:p>
          <a:p>
            <a:pPr>
              <a:spcBef>
                <a:spcPct val="20000"/>
              </a:spcBef>
              <a:buClr>
                <a:srgbClr val="FFFFFF"/>
              </a:buClr>
              <a:buSzPct val="95000"/>
              <a:defRPr/>
            </a:pPr>
            <a:r>
              <a:rPr lang="it-IT" sz="1400" b="1" kern="0" dirty="0" smtClean="0">
                <a:solidFill>
                  <a:schemeClr val="accent2"/>
                </a:solidFill>
                <a:latin typeface="Arial"/>
              </a:rPr>
              <a:t>L’attore </a:t>
            </a:r>
            <a:r>
              <a:rPr lang="it-IT" sz="1400" b="1" u="sng" kern="0" dirty="0" smtClean="0">
                <a:solidFill>
                  <a:schemeClr val="tx2"/>
                </a:solidFill>
                <a:latin typeface="Arial"/>
              </a:rPr>
              <a:t>entro 14 giorni </a:t>
            </a:r>
            <a:r>
              <a:rPr lang="it-IT" sz="1400" b="1" kern="0" dirty="0" smtClean="0">
                <a:solidFill>
                  <a:schemeClr val="accent2"/>
                </a:solidFill>
                <a:latin typeface="Arial"/>
              </a:rPr>
              <a:t>dalla notifica può rispondere e può indicare la competenza di una diversa Divisione dell’UPC secondo quanto indicato dal convenuto </a:t>
            </a:r>
            <a:r>
              <a:rPr lang="it-IT" sz="1400" b="1" kern="0" dirty="0" smtClean="0">
                <a:solidFill>
                  <a:schemeClr val="accent2"/>
                </a:solidFill>
                <a:latin typeface="Arial"/>
                <a:sym typeface="Wingdings" panose="05000000000000000000" pitchFamily="2" charset="2"/>
              </a:rPr>
              <a:t> </a:t>
            </a:r>
            <a:r>
              <a:rPr lang="it-IT" sz="1400" b="1" kern="0" dirty="0" err="1" smtClean="0">
                <a:solidFill>
                  <a:schemeClr val="accent2"/>
                </a:solidFill>
                <a:latin typeface="Arial"/>
                <a:sym typeface="Wingdings" panose="05000000000000000000" pitchFamily="2" charset="2"/>
              </a:rPr>
              <a:t>Judge</a:t>
            </a:r>
            <a:r>
              <a:rPr lang="it-IT" sz="1400" b="1" kern="0" dirty="0" smtClean="0">
                <a:solidFill>
                  <a:schemeClr val="accent2"/>
                </a:solidFill>
                <a:latin typeface="Arial"/>
                <a:sym typeface="Wingdings" panose="05000000000000000000" pitchFamily="2" charset="2"/>
              </a:rPr>
              <a:t> </a:t>
            </a:r>
            <a:r>
              <a:rPr lang="it-IT" sz="1400" b="1" kern="0" dirty="0" err="1" smtClean="0">
                <a:solidFill>
                  <a:schemeClr val="accent2"/>
                </a:solidFill>
                <a:latin typeface="Arial"/>
                <a:sym typeface="Wingdings" panose="05000000000000000000" pitchFamily="2" charset="2"/>
              </a:rPr>
              <a:t>Rapporteur</a:t>
            </a:r>
            <a:r>
              <a:rPr lang="it-IT" sz="1400" b="1" kern="0" dirty="0" smtClean="0">
                <a:solidFill>
                  <a:schemeClr val="accent2"/>
                </a:solidFill>
                <a:latin typeface="Arial"/>
                <a:sym typeface="Wingdings" panose="05000000000000000000" pitchFamily="2" charset="2"/>
              </a:rPr>
              <a:t> può conferire il caso alla nuova divisione</a:t>
            </a:r>
          </a:p>
          <a:p>
            <a:pPr>
              <a:spcBef>
                <a:spcPct val="20000"/>
              </a:spcBef>
              <a:buClr>
                <a:srgbClr val="FFFFFF"/>
              </a:buClr>
              <a:buSzPct val="95000"/>
              <a:defRPr/>
            </a:pPr>
            <a:endParaRPr lang="it-IT" sz="1400" b="1" kern="0" dirty="0">
              <a:solidFill>
                <a:schemeClr val="accent2"/>
              </a:solidFill>
              <a:latin typeface="Arial"/>
              <a:sym typeface="Wingdings" panose="05000000000000000000" pitchFamily="2" charset="2"/>
            </a:endParaRPr>
          </a:p>
          <a:p>
            <a:pPr>
              <a:spcBef>
                <a:spcPct val="20000"/>
              </a:spcBef>
              <a:buClr>
                <a:srgbClr val="FFFFFF"/>
              </a:buClr>
              <a:buSzPct val="95000"/>
              <a:defRPr/>
            </a:pPr>
            <a:r>
              <a:rPr lang="it-IT" sz="1400" b="1" kern="0" dirty="0" smtClean="0">
                <a:solidFill>
                  <a:schemeClr val="accent2"/>
                </a:solidFill>
                <a:latin typeface="Arial"/>
                <a:sym typeface="Wingdings" panose="05000000000000000000" pitchFamily="2" charset="2"/>
              </a:rPr>
              <a:t>Il </a:t>
            </a:r>
            <a:r>
              <a:rPr lang="it-IT" sz="1400" b="1" kern="0" dirty="0" err="1" smtClean="0">
                <a:solidFill>
                  <a:schemeClr val="accent2"/>
                </a:solidFill>
                <a:latin typeface="Arial"/>
                <a:sym typeface="Wingdings" panose="05000000000000000000" pitchFamily="2" charset="2"/>
              </a:rPr>
              <a:t>Judge</a:t>
            </a:r>
            <a:r>
              <a:rPr lang="it-IT" sz="1400" b="1" kern="0" dirty="0" smtClean="0">
                <a:solidFill>
                  <a:schemeClr val="accent2"/>
                </a:solidFill>
                <a:latin typeface="Arial"/>
                <a:sym typeface="Wingdings" panose="05000000000000000000" pitchFamily="2" charset="2"/>
              </a:rPr>
              <a:t> </a:t>
            </a:r>
            <a:r>
              <a:rPr lang="it-IT" sz="1400" b="1" kern="0" dirty="0" err="1" smtClean="0">
                <a:solidFill>
                  <a:schemeClr val="accent2"/>
                </a:solidFill>
                <a:latin typeface="Arial"/>
                <a:sym typeface="Wingdings" panose="05000000000000000000" pitchFamily="2" charset="2"/>
              </a:rPr>
              <a:t>Rapporteur</a:t>
            </a:r>
            <a:r>
              <a:rPr lang="it-IT" sz="1400" b="1" kern="0" dirty="0" smtClean="0">
                <a:solidFill>
                  <a:schemeClr val="accent2"/>
                </a:solidFill>
                <a:latin typeface="Arial"/>
                <a:sym typeface="Wingdings" panose="05000000000000000000" pitchFamily="2" charset="2"/>
              </a:rPr>
              <a:t> deve il prima possibile decidere sulle rispettive osservazioni preliminari, eventualmente sentendo le parti</a:t>
            </a:r>
          </a:p>
          <a:p>
            <a:pPr>
              <a:spcBef>
                <a:spcPct val="20000"/>
              </a:spcBef>
              <a:buClr>
                <a:srgbClr val="FFFFFF"/>
              </a:buClr>
              <a:buSzPct val="95000"/>
              <a:defRPr/>
            </a:pPr>
            <a:endParaRPr lang="it-IT" sz="1400" b="1" kern="0" dirty="0">
              <a:solidFill>
                <a:schemeClr val="accent2"/>
              </a:solidFill>
              <a:latin typeface="Arial"/>
              <a:sym typeface="Wingdings" panose="05000000000000000000" pitchFamily="2" charset="2"/>
            </a:endParaRPr>
          </a:p>
          <a:p>
            <a:pPr>
              <a:spcBef>
                <a:spcPct val="20000"/>
              </a:spcBef>
              <a:buClr>
                <a:srgbClr val="FFFFFF"/>
              </a:buClr>
              <a:buSzPct val="95000"/>
              <a:defRPr/>
            </a:pPr>
            <a:r>
              <a:rPr lang="it-IT" sz="1400" b="1" kern="0" dirty="0" smtClean="0">
                <a:solidFill>
                  <a:schemeClr val="accent2"/>
                </a:solidFill>
                <a:latin typeface="Arial"/>
                <a:sym typeface="Wingdings" panose="05000000000000000000" pitchFamily="2" charset="2"/>
              </a:rPr>
              <a:t>Decisione del </a:t>
            </a:r>
            <a:r>
              <a:rPr lang="it-IT" sz="1400" b="1" kern="0" dirty="0" err="1">
                <a:solidFill>
                  <a:schemeClr val="accent2"/>
                </a:solidFill>
                <a:latin typeface="Arial"/>
                <a:sym typeface="Wingdings" panose="05000000000000000000" pitchFamily="2" charset="2"/>
              </a:rPr>
              <a:t>Judge</a:t>
            </a:r>
            <a:r>
              <a:rPr lang="it-IT" sz="1400" b="1" kern="0" dirty="0">
                <a:solidFill>
                  <a:schemeClr val="accent2"/>
                </a:solidFill>
                <a:latin typeface="Arial"/>
                <a:sym typeface="Wingdings" panose="05000000000000000000" pitchFamily="2" charset="2"/>
              </a:rPr>
              <a:t> </a:t>
            </a:r>
            <a:r>
              <a:rPr lang="it-IT" sz="1400" b="1" kern="0" dirty="0" err="1">
                <a:solidFill>
                  <a:schemeClr val="accent2"/>
                </a:solidFill>
                <a:latin typeface="Arial"/>
                <a:sym typeface="Wingdings" panose="05000000000000000000" pitchFamily="2" charset="2"/>
              </a:rPr>
              <a:t>Rapporteur</a:t>
            </a:r>
            <a:r>
              <a:rPr lang="it-IT" sz="1400" b="1" kern="0" dirty="0">
                <a:solidFill>
                  <a:schemeClr val="accent2"/>
                </a:solidFill>
                <a:latin typeface="Arial"/>
                <a:sym typeface="Wingdings" panose="05000000000000000000" pitchFamily="2" charset="2"/>
              </a:rPr>
              <a:t> </a:t>
            </a:r>
            <a:r>
              <a:rPr lang="it-IT" sz="1400" b="1" kern="0" dirty="0" smtClean="0">
                <a:solidFill>
                  <a:schemeClr val="accent2"/>
                </a:solidFill>
                <a:latin typeface="Arial"/>
                <a:sym typeface="Wingdings" panose="05000000000000000000" pitchFamily="2" charset="2"/>
              </a:rPr>
              <a:t> è </a:t>
            </a:r>
            <a:r>
              <a:rPr lang="it-IT" sz="1400" b="1" kern="0" dirty="0" smtClean="0">
                <a:solidFill>
                  <a:schemeClr val="tx2"/>
                </a:solidFill>
                <a:latin typeface="Arial"/>
                <a:sym typeface="Wingdings" panose="05000000000000000000" pitchFamily="2" charset="2"/>
              </a:rPr>
              <a:t>appellabile</a:t>
            </a:r>
            <a:r>
              <a:rPr lang="it-IT" sz="1400" b="1" kern="0" dirty="0" smtClean="0">
                <a:solidFill>
                  <a:schemeClr val="accent2"/>
                </a:solidFill>
                <a:latin typeface="Arial"/>
                <a:sym typeface="Wingdings" panose="05000000000000000000" pitchFamily="2" charset="2"/>
              </a:rPr>
              <a:t> antro </a:t>
            </a:r>
            <a:r>
              <a:rPr lang="it-IT" sz="1400" b="1" u="sng" kern="0" dirty="0" smtClean="0">
                <a:solidFill>
                  <a:schemeClr val="tx2"/>
                </a:solidFill>
                <a:latin typeface="Arial"/>
                <a:sym typeface="Wingdings" panose="05000000000000000000" pitchFamily="2" charset="2"/>
              </a:rPr>
              <a:t>15 giorni</a:t>
            </a:r>
            <a:r>
              <a:rPr lang="it-IT" sz="1400" b="1" kern="0" dirty="0" smtClean="0">
                <a:solidFill>
                  <a:schemeClr val="accent2"/>
                </a:solidFill>
                <a:latin typeface="Arial"/>
                <a:sym typeface="Wingdings" panose="05000000000000000000" pitchFamily="2" charset="2"/>
              </a:rPr>
              <a:t> possibilità su richiesta di una parte di </a:t>
            </a:r>
            <a:r>
              <a:rPr lang="it-IT" sz="1400" b="1" kern="0" dirty="0" smtClean="0">
                <a:solidFill>
                  <a:srgbClr val="00B050"/>
                </a:solidFill>
                <a:latin typeface="Arial"/>
                <a:sym typeface="Wingdings" panose="05000000000000000000" pitchFamily="2" charset="2"/>
              </a:rPr>
              <a:t>sospendere </a:t>
            </a:r>
            <a:r>
              <a:rPr lang="it-IT" sz="1400" b="1" kern="0" dirty="0" smtClean="0">
                <a:solidFill>
                  <a:schemeClr val="accent2"/>
                </a:solidFill>
                <a:latin typeface="Arial"/>
                <a:sym typeface="Wingdings" panose="05000000000000000000" pitchFamily="2" charset="2"/>
              </a:rPr>
              <a:t>la procedura principale</a:t>
            </a:r>
          </a:p>
          <a:p>
            <a:pPr>
              <a:spcBef>
                <a:spcPct val="20000"/>
              </a:spcBef>
              <a:buClr>
                <a:srgbClr val="FFFFFF"/>
              </a:buClr>
              <a:buSzPct val="95000"/>
              <a:defRPr/>
            </a:pPr>
            <a:endParaRPr lang="it-IT" sz="1400" b="1" kern="0" dirty="0" smtClean="0">
              <a:solidFill>
                <a:schemeClr val="accent2"/>
              </a:solidFill>
              <a:latin typeface="Arial"/>
            </a:endParaRPr>
          </a:p>
          <a:p>
            <a:pPr>
              <a:spcBef>
                <a:spcPct val="20000"/>
              </a:spcBef>
              <a:buClr>
                <a:srgbClr val="FFFFFF"/>
              </a:buClr>
              <a:buSzPct val="95000"/>
              <a:defRPr/>
            </a:pPr>
            <a:endParaRPr lang="it-IT" b="1" kern="0" dirty="0">
              <a:solidFill>
                <a:schemeClr val="accent2"/>
              </a:solidFill>
              <a:latin typeface="Arial"/>
            </a:endParaRPr>
          </a:p>
          <a:p>
            <a:pPr>
              <a:spcBef>
                <a:spcPct val="20000"/>
              </a:spcBef>
              <a:buClr>
                <a:srgbClr val="FFFFFF"/>
              </a:buClr>
              <a:buSzPct val="95000"/>
              <a:defRPr/>
            </a:pPr>
            <a:endParaRPr lang="it-IT" b="1" kern="0" dirty="0" smtClean="0">
              <a:solidFill>
                <a:schemeClr val="accent2"/>
              </a:solidFill>
              <a:latin typeface="Arial"/>
            </a:endParaRPr>
          </a:p>
          <a:p>
            <a:pPr>
              <a:spcBef>
                <a:spcPct val="20000"/>
              </a:spcBef>
              <a:buClr>
                <a:srgbClr val="FFFFFF"/>
              </a:buClr>
              <a:buSzPct val="95000"/>
              <a:defRPr/>
            </a:pPr>
            <a:endParaRPr lang="it-IT" b="1" kern="0" dirty="0" smtClean="0">
              <a:solidFill>
                <a:schemeClr val="accent2"/>
              </a:solidFill>
              <a:latin typeface="Arial"/>
            </a:endParaRPr>
          </a:p>
          <a:p>
            <a:pPr>
              <a:spcBef>
                <a:spcPct val="20000"/>
              </a:spcBef>
              <a:buClr>
                <a:srgbClr val="FFFFFF"/>
              </a:buClr>
              <a:buSzPct val="95000"/>
              <a:defRPr/>
            </a:pPr>
            <a:endParaRPr lang="it-IT" b="1" kern="0" dirty="0">
              <a:solidFill>
                <a:schemeClr val="accent2"/>
              </a:solidFill>
              <a:latin typeface="Arial"/>
            </a:endParaRPr>
          </a:p>
        </p:txBody>
      </p:sp>
    </p:spTree>
    <p:extLst>
      <p:ext uri="{BB962C8B-B14F-4D97-AF65-F5344CB8AC3E}">
        <p14:creationId xmlns:p14="http://schemas.microsoft.com/office/powerpoint/2010/main" val="40308271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5"/>
          <p:cNvGraphicFramePr>
            <a:graphicFrameLocks noGrp="1"/>
          </p:cNvGraphicFramePr>
          <p:nvPr>
            <p:ph idx="1"/>
            <p:extLst>
              <p:ext uri="{D42A27DB-BD31-4B8C-83A1-F6EECF244321}">
                <p14:modId xmlns:p14="http://schemas.microsoft.com/office/powerpoint/2010/main" val="1725848837"/>
              </p:ext>
            </p:extLst>
          </p:nvPr>
        </p:nvGraphicFramePr>
        <p:xfrm>
          <a:off x="467545" y="821921"/>
          <a:ext cx="8373616" cy="1019012"/>
        </p:xfrm>
        <a:graphic>
          <a:graphicData uri="http://schemas.openxmlformats.org/drawingml/2006/table">
            <a:tbl>
              <a:tblPr firstRow="1" bandRow="1">
                <a:tableStyleId>{5C22544A-7EE6-4342-B048-85BDC9FD1C3A}</a:tableStyleId>
              </a:tblPr>
              <a:tblGrid>
                <a:gridCol w="8373616"/>
              </a:tblGrid>
              <a:tr h="1019012">
                <a:tc>
                  <a:txBody>
                    <a:bodyPr/>
                    <a:lstStyle/>
                    <a:p>
                      <a:pPr>
                        <a:lnSpc>
                          <a:spcPct val="150000"/>
                        </a:lnSpc>
                        <a:buClr>
                          <a:srgbClr val="152642"/>
                        </a:buClr>
                        <a:buSzPct val="110000"/>
                      </a:pPr>
                      <a:r>
                        <a:rPr lang="it-IT" sz="1800" b="1" dirty="0" smtClean="0">
                          <a:solidFill>
                            <a:srgbClr val="042F50"/>
                          </a:solidFill>
                          <a:latin typeface="Times New Roman" charset="0"/>
                          <a:ea typeface="Times New Roman" charset="0"/>
                          <a:cs typeface="Times New Roman" charset="0"/>
                        </a:rPr>
                        <a:t>ACCERTAMENTO NEGATIVO</a:t>
                      </a:r>
                      <a:r>
                        <a:rPr lang="it-IT" sz="1800" b="1" baseline="0" dirty="0" smtClean="0">
                          <a:solidFill>
                            <a:srgbClr val="042F50"/>
                          </a:solidFill>
                          <a:latin typeface="Times New Roman" charset="0"/>
                          <a:ea typeface="Times New Roman" charset="0"/>
                          <a:cs typeface="Times New Roman" charset="0"/>
                        </a:rPr>
                        <a:t> DELLA CONTRAFFAZIONE: SVOLGIMENTO</a:t>
                      </a:r>
                    </a:p>
                    <a:p>
                      <a:pPr>
                        <a:lnSpc>
                          <a:spcPct val="150000"/>
                        </a:lnSpc>
                        <a:buClr>
                          <a:srgbClr val="152642"/>
                        </a:buClr>
                        <a:buSzPct val="110000"/>
                      </a:pPr>
                      <a:r>
                        <a:rPr lang="it-IT" sz="1800" b="1" dirty="0" smtClean="0">
                          <a:solidFill>
                            <a:srgbClr val="FF0000"/>
                          </a:solidFill>
                          <a:latin typeface="Times New Roman" charset="0"/>
                          <a:ea typeface="Times New Roman" charset="0"/>
                          <a:cs typeface="Times New Roman" charset="0"/>
                        </a:rPr>
                        <a:t>COMPARSA DI COSTITUZIONE</a:t>
                      </a:r>
                      <a:endParaRPr lang="it-IT" sz="1800" b="1" dirty="0">
                        <a:solidFill>
                          <a:srgbClr val="FF0000"/>
                        </a:solidFill>
                        <a:latin typeface="Times New Roman" charset="0"/>
                        <a:ea typeface="Times New Roman" charset="0"/>
                        <a:cs typeface="Times New Roman" charset="0"/>
                      </a:endParaRPr>
                    </a:p>
                  </a:txBody>
                  <a:tcPr>
                    <a:lnL w="28575" cap="flat" cmpd="sng" algn="ctr">
                      <a:solidFill>
                        <a:srgbClr val="C70021"/>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sp>
        <p:nvSpPr>
          <p:cNvPr id="6" name="Rettangolo 5"/>
          <p:cNvSpPr/>
          <p:nvPr/>
        </p:nvSpPr>
        <p:spPr>
          <a:xfrm>
            <a:off x="510073" y="1628800"/>
            <a:ext cx="8229600" cy="6444841"/>
          </a:xfrm>
          <a:prstGeom prst="rect">
            <a:avLst/>
          </a:prstGeom>
        </p:spPr>
        <p:txBody>
          <a:bodyPr wrap="square">
            <a:spAutoFit/>
          </a:bodyPr>
          <a:lstStyle/>
          <a:p>
            <a:pPr>
              <a:spcBef>
                <a:spcPct val="20000"/>
              </a:spcBef>
              <a:buClr>
                <a:srgbClr val="FFFFFF"/>
              </a:buClr>
              <a:buSzPct val="95000"/>
              <a:defRPr/>
            </a:pPr>
            <a:r>
              <a:rPr lang="en-US" sz="1100" i="1" u="sng" kern="0" dirty="0">
                <a:latin typeface="TimesNewRomanPSMT"/>
              </a:rPr>
              <a:t>Rule 67 – Lodging of the </a:t>
            </a:r>
            <a:r>
              <a:rPr lang="en-US" sz="1100" i="1" u="sng" kern="0" dirty="0" err="1">
                <a:latin typeface="TimesNewRomanPSMT"/>
              </a:rPr>
              <a:t>Defence</a:t>
            </a:r>
            <a:r>
              <a:rPr lang="en-US" sz="1100" i="1" u="sng" kern="0" dirty="0">
                <a:latin typeface="TimesNewRomanPSMT"/>
              </a:rPr>
              <a:t> to the Statement for a declaration of non-infringement</a:t>
            </a:r>
          </a:p>
          <a:p>
            <a:pPr>
              <a:spcBef>
                <a:spcPct val="20000"/>
              </a:spcBef>
              <a:buClr>
                <a:srgbClr val="FFFFFF"/>
              </a:buClr>
              <a:buSzPct val="95000"/>
              <a:defRPr/>
            </a:pPr>
            <a:r>
              <a:rPr lang="en-US" sz="1100" i="1" kern="0" dirty="0">
                <a:latin typeface="TimesNewRomanPSMT"/>
              </a:rPr>
              <a:t>The defendant shall lodge a </a:t>
            </a:r>
            <a:r>
              <a:rPr lang="en-US" sz="1100" b="1" i="1" kern="0" dirty="0" err="1">
                <a:latin typeface="TimesNewRomanPSMT"/>
              </a:rPr>
              <a:t>Defence</a:t>
            </a:r>
            <a:r>
              <a:rPr lang="en-US" sz="1100" i="1" kern="0" dirty="0">
                <a:latin typeface="TimesNewRomanPSMT"/>
              </a:rPr>
              <a:t> to the Statement for a declaration of non-infringement </a:t>
            </a:r>
            <a:r>
              <a:rPr lang="en-US" sz="1100" i="1" u="sng" kern="0" dirty="0">
                <a:latin typeface="TimesNewRomanPSMT"/>
              </a:rPr>
              <a:t>within two months</a:t>
            </a:r>
            <a:r>
              <a:rPr lang="en-US" sz="1100" i="1" kern="0" dirty="0">
                <a:latin typeface="TimesNewRomanPSMT"/>
              </a:rPr>
              <a:t> of service of the Statement for a declaration of non-infringement.</a:t>
            </a:r>
          </a:p>
          <a:p>
            <a:pPr>
              <a:spcBef>
                <a:spcPct val="20000"/>
              </a:spcBef>
              <a:buClr>
                <a:srgbClr val="FFFFFF"/>
              </a:buClr>
              <a:buSzPct val="95000"/>
              <a:defRPr/>
            </a:pPr>
            <a:r>
              <a:rPr lang="en-US" sz="1100" i="1" u="sng" kern="0" dirty="0">
                <a:latin typeface="TimesNewRomanPSMT"/>
              </a:rPr>
              <a:t>Rule 68 – Contents of the </a:t>
            </a:r>
            <a:r>
              <a:rPr lang="en-US" sz="1100" i="1" u="sng" kern="0" dirty="0" err="1">
                <a:latin typeface="TimesNewRomanPSMT"/>
              </a:rPr>
              <a:t>Defence</a:t>
            </a:r>
            <a:r>
              <a:rPr lang="en-US" sz="1100" i="1" u="sng" kern="0" dirty="0">
                <a:latin typeface="TimesNewRomanPSMT"/>
              </a:rPr>
              <a:t> to the Statement for a declaration of non-infringement</a:t>
            </a:r>
          </a:p>
          <a:p>
            <a:pPr>
              <a:spcBef>
                <a:spcPct val="20000"/>
              </a:spcBef>
              <a:buClr>
                <a:srgbClr val="FFFFFF"/>
              </a:buClr>
              <a:buSzPct val="95000"/>
              <a:defRPr/>
            </a:pPr>
            <a:r>
              <a:rPr lang="en-US" sz="1100" i="1" kern="0" dirty="0">
                <a:latin typeface="TimesNewRomanPSMT"/>
              </a:rPr>
              <a:t>The </a:t>
            </a:r>
            <a:r>
              <a:rPr lang="en-US" sz="1100" i="1" kern="0" dirty="0" err="1">
                <a:latin typeface="TimesNewRomanPSMT"/>
              </a:rPr>
              <a:t>Defence</a:t>
            </a:r>
            <a:r>
              <a:rPr lang="en-US" sz="1100" i="1" kern="0" dirty="0">
                <a:latin typeface="TimesNewRomanPSMT"/>
              </a:rPr>
              <a:t> to the Statement for a declaration of non-infringement shall contain the matters referred to in Rule 24(a) to (j). Rule 13.2 and .3 shall apply mutatis mutandis</a:t>
            </a:r>
            <a:r>
              <a:rPr lang="en-US" sz="1100" i="1" kern="0" dirty="0" smtClean="0">
                <a:latin typeface="TimesNewRomanPSMT"/>
              </a:rPr>
              <a:t>.</a:t>
            </a:r>
          </a:p>
          <a:p>
            <a:pPr>
              <a:spcBef>
                <a:spcPct val="20000"/>
              </a:spcBef>
              <a:buClr>
                <a:srgbClr val="FFFFFF"/>
              </a:buClr>
              <a:buSzPct val="95000"/>
              <a:defRPr/>
            </a:pPr>
            <a:r>
              <a:rPr lang="en-US" sz="1100" i="1" u="sng" kern="0" dirty="0">
                <a:latin typeface="TimesNewRomanPSMT"/>
              </a:rPr>
              <a:t>Rule 71 – Examination as to formal requirements and further schedule</a:t>
            </a:r>
          </a:p>
          <a:p>
            <a:pPr>
              <a:spcBef>
                <a:spcPct val="20000"/>
              </a:spcBef>
              <a:buClr>
                <a:srgbClr val="FFFFFF"/>
              </a:buClr>
              <a:buSzPct val="95000"/>
              <a:defRPr/>
            </a:pPr>
            <a:r>
              <a:rPr lang="en-US" sz="1100" i="1" kern="0" dirty="0">
                <a:latin typeface="TimesNewRomanPSMT"/>
              </a:rPr>
              <a:t>Rules 27 and 28 shall apply mutatis mutandis.</a:t>
            </a:r>
            <a:endParaRPr lang="it-IT" sz="1100" b="1" i="1" kern="0" dirty="0">
              <a:solidFill>
                <a:schemeClr val="accent2"/>
              </a:solidFill>
              <a:latin typeface="Arial"/>
            </a:endParaRPr>
          </a:p>
          <a:p>
            <a:pPr>
              <a:spcBef>
                <a:spcPct val="20000"/>
              </a:spcBef>
              <a:buClr>
                <a:srgbClr val="FFFFFF"/>
              </a:buClr>
              <a:buSzPct val="95000"/>
              <a:defRPr/>
            </a:pPr>
            <a:r>
              <a:rPr lang="it-IT" sz="1400" b="1" kern="0" dirty="0" smtClean="0">
                <a:solidFill>
                  <a:schemeClr val="accent2"/>
                </a:solidFill>
                <a:latin typeface="Arial"/>
              </a:rPr>
              <a:t>- Entro </a:t>
            </a:r>
            <a:r>
              <a:rPr lang="it-IT" sz="1400" b="1" u="sng" kern="0" dirty="0" smtClean="0">
                <a:solidFill>
                  <a:schemeClr val="tx2"/>
                </a:solidFill>
                <a:latin typeface="Arial"/>
              </a:rPr>
              <a:t>2 mesi</a:t>
            </a:r>
            <a:r>
              <a:rPr lang="it-IT" sz="1400" b="1" kern="0" dirty="0" smtClean="0">
                <a:solidFill>
                  <a:schemeClr val="tx2"/>
                </a:solidFill>
                <a:latin typeface="Arial"/>
              </a:rPr>
              <a:t> </a:t>
            </a:r>
            <a:r>
              <a:rPr lang="it-IT" sz="1400" b="1" kern="0" dirty="0">
                <a:solidFill>
                  <a:schemeClr val="accent2"/>
                </a:solidFill>
                <a:latin typeface="Arial"/>
              </a:rPr>
              <a:t> </a:t>
            </a:r>
            <a:r>
              <a:rPr lang="it-IT" sz="1400" b="1" kern="0" dirty="0" smtClean="0">
                <a:solidFill>
                  <a:schemeClr val="accent2"/>
                </a:solidFill>
                <a:latin typeface="Arial"/>
              </a:rPr>
              <a:t>(anche se ci sono obiezioni preliminari, a meno che </a:t>
            </a:r>
            <a:r>
              <a:rPr lang="it-IT" sz="1400" b="1" kern="0" dirty="0" err="1" smtClean="0">
                <a:solidFill>
                  <a:schemeClr val="accent2"/>
                </a:solidFill>
                <a:latin typeface="Arial"/>
              </a:rPr>
              <a:t>Judge</a:t>
            </a:r>
            <a:r>
              <a:rPr lang="it-IT" sz="1400" b="1" kern="0" dirty="0" smtClean="0">
                <a:solidFill>
                  <a:schemeClr val="accent2"/>
                </a:solidFill>
                <a:latin typeface="Arial"/>
              </a:rPr>
              <a:t> </a:t>
            </a:r>
            <a:r>
              <a:rPr lang="it-IT" sz="1400" b="1" kern="0" dirty="0" err="1" smtClean="0">
                <a:solidFill>
                  <a:schemeClr val="accent2"/>
                </a:solidFill>
                <a:latin typeface="Arial"/>
              </a:rPr>
              <a:t>Rapporteur</a:t>
            </a:r>
            <a:r>
              <a:rPr lang="it-IT" sz="1400" b="1" kern="0" dirty="0" smtClean="0">
                <a:solidFill>
                  <a:schemeClr val="accent2"/>
                </a:solidFill>
                <a:latin typeface="Arial"/>
              </a:rPr>
              <a:t> decida diversamente) dalla notifica dell’atto di citazione, il convenuto deve depositare la comparsa di costituzione (</a:t>
            </a:r>
            <a:r>
              <a:rPr lang="it-IT" sz="1400" b="1" kern="0" dirty="0" smtClean="0">
                <a:solidFill>
                  <a:schemeClr val="tx2"/>
                </a:solidFill>
                <a:latin typeface="Arial"/>
              </a:rPr>
              <a:t>Defense</a:t>
            </a:r>
            <a:r>
              <a:rPr lang="it-IT" sz="1400" b="1" kern="0" dirty="0" smtClean="0">
                <a:solidFill>
                  <a:schemeClr val="accent2"/>
                </a:solidFill>
                <a:latin typeface="Arial"/>
              </a:rPr>
              <a:t>)</a:t>
            </a:r>
          </a:p>
          <a:p>
            <a:pPr>
              <a:spcBef>
                <a:spcPct val="20000"/>
              </a:spcBef>
              <a:buClr>
                <a:srgbClr val="FFFFFF"/>
              </a:buClr>
              <a:buSzPct val="95000"/>
              <a:defRPr/>
            </a:pPr>
            <a:r>
              <a:rPr lang="it-IT" sz="1400" b="1" kern="0" dirty="0" smtClean="0">
                <a:solidFill>
                  <a:schemeClr val="accent2"/>
                </a:solidFill>
                <a:latin typeface="Arial"/>
              </a:rPr>
              <a:t>- Contenuto:</a:t>
            </a:r>
          </a:p>
          <a:p>
            <a:pPr lvl="1">
              <a:spcBef>
                <a:spcPct val="20000"/>
              </a:spcBef>
              <a:buClr>
                <a:srgbClr val="FFFFFF"/>
              </a:buClr>
              <a:buSzPct val="95000"/>
              <a:defRPr/>
            </a:pPr>
            <a:r>
              <a:rPr lang="it-IT" sz="1400" b="1" kern="0" dirty="0">
                <a:solidFill>
                  <a:schemeClr val="accent2"/>
                </a:solidFill>
                <a:latin typeface="Arial"/>
              </a:rPr>
              <a:t>- Dati </a:t>
            </a:r>
            <a:r>
              <a:rPr lang="it-IT" sz="1400" b="1" kern="0" dirty="0" smtClean="0">
                <a:solidFill>
                  <a:schemeClr val="accent2"/>
                </a:solidFill>
                <a:latin typeface="Arial"/>
              </a:rPr>
              <a:t>del convenuto (nome, recapiti, etc.) e del rappresentante</a:t>
            </a:r>
            <a:endParaRPr lang="it-IT" sz="1400" b="1" kern="0" dirty="0">
              <a:solidFill>
                <a:schemeClr val="accent2"/>
              </a:solidFill>
              <a:latin typeface="Arial"/>
            </a:endParaRPr>
          </a:p>
          <a:p>
            <a:pPr lvl="1">
              <a:spcBef>
                <a:spcPct val="20000"/>
              </a:spcBef>
              <a:buClr>
                <a:srgbClr val="FFFFFF"/>
              </a:buClr>
              <a:buSzPct val="95000"/>
              <a:defRPr/>
            </a:pPr>
            <a:r>
              <a:rPr lang="it-IT" sz="1400" b="1" kern="0" dirty="0">
                <a:solidFill>
                  <a:schemeClr val="accent2"/>
                </a:solidFill>
                <a:latin typeface="Arial"/>
              </a:rPr>
              <a:t>- </a:t>
            </a:r>
            <a:r>
              <a:rPr lang="it-IT" sz="1400" b="1" kern="0" dirty="0" smtClean="0">
                <a:solidFill>
                  <a:schemeClr val="accent2"/>
                </a:solidFill>
                <a:latin typeface="Arial"/>
              </a:rPr>
              <a:t>Risposta nel merito alle domande dell’attore, con supporto di argomenti legali e prove documentali</a:t>
            </a:r>
            <a:endParaRPr lang="it-IT" sz="1400" b="1" kern="0" dirty="0">
              <a:solidFill>
                <a:schemeClr val="accent2"/>
              </a:solidFill>
              <a:latin typeface="Arial"/>
            </a:endParaRPr>
          </a:p>
          <a:p>
            <a:pPr lvl="1">
              <a:spcBef>
                <a:spcPct val="20000"/>
              </a:spcBef>
              <a:buClr>
                <a:srgbClr val="FFFFFF"/>
              </a:buClr>
              <a:buSzPct val="95000"/>
              <a:defRPr/>
            </a:pPr>
            <a:r>
              <a:rPr lang="it-IT" sz="1400" b="1" kern="0" dirty="0" smtClean="0">
                <a:solidFill>
                  <a:schemeClr val="accent2"/>
                </a:solidFill>
                <a:latin typeface="Arial"/>
              </a:rPr>
              <a:t>- </a:t>
            </a:r>
            <a:r>
              <a:rPr lang="it-IT" sz="1400" b="1" kern="0" dirty="0">
                <a:solidFill>
                  <a:schemeClr val="accent2"/>
                </a:solidFill>
                <a:latin typeface="Arial"/>
              </a:rPr>
              <a:t>Eventuale indicazione di provvedimenti che verranno richiesti durante la interim conference (produzione di testimoni, documentazione, ispezioni, scambio di memorie ulteriori etc.)</a:t>
            </a:r>
          </a:p>
          <a:p>
            <a:pPr lvl="1">
              <a:spcBef>
                <a:spcPct val="20000"/>
              </a:spcBef>
              <a:buClr>
                <a:srgbClr val="FFFFFF"/>
              </a:buClr>
              <a:buSzPct val="95000"/>
              <a:defRPr/>
            </a:pPr>
            <a:r>
              <a:rPr lang="it-IT" sz="1400" b="1" kern="0" dirty="0">
                <a:solidFill>
                  <a:schemeClr val="accent2"/>
                </a:solidFill>
                <a:latin typeface="Arial"/>
              </a:rPr>
              <a:t>- </a:t>
            </a:r>
            <a:r>
              <a:rPr lang="it-IT" sz="1400" b="1" kern="0" dirty="0" smtClean="0">
                <a:solidFill>
                  <a:schemeClr val="accent2"/>
                </a:solidFill>
                <a:latin typeface="Arial"/>
              </a:rPr>
              <a:t>Eventuale contestazione del </a:t>
            </a:r>
            <a:r>
              <a:rPr lang="it-IT" sz="1400" b="1" kern="0" dirty="0">
                <a:solidFill>
                  <a:schemeClr val="accent2"/>
                </a:solidFill>
                <a:latin typeface="Arial"/>
              </a:rPr>
              <a:t>valore della </a:t>
            </a:r>
            <a:r>
              <a:rPr lang="it-IT" sz="1400" b="1" kern="0" dirty="0" smtClean="0">
                <a:solidFill>
                  <a:schemeClr val="accent2"/>
                </a:solidFill>
                <a:latin typeface="Arial"/>
              </a:rPr>
              <a:t>causa indicato dall’attore</a:t>
            </a:r>
            <a:endParaRPr lang="it-IT" sz="1400" b="1" kern="0" dirty="0">
              <a:solidFill>
                <a:schemeClr val="accent2"/>
              </a:solidFill>
              <a:latin typeface="Arial"/>
            </a:endParaRPr>
          </a:p>
          <a:p>
            <a:pPr lvl="1">
              <a:spcBef>
                <a:spcPct val="20000"/>
              </a:spcBef>
              <a:buClr>
                <a:srgbClr val="FFFFFF"/>
              </a:buClr>
              <a:buSzPct val="95000"/>
              <a:defRPr/>
            </a:pPr>
            <a:r>
              <a:rPr lang="it-IT" sz="1400" b="1" kern="0" dirty="0">
                <a:solidFill>
                  <a:schemeClr val="accent2"/>
                </a:solidFill>
                <a:latin typeface="Arial"/>
              </a:rPr>
              <a:t>- Lista e copia dei documenti </a:t>
            </a:r>
            <a:r>
              <a:rPr lang="it-IT" sz="1400" b="1" kern="0" dirty="0" smtClean="0">
                <a:solidFill>
                  <a:schemeClr val="accent2"/>
                </a:solidFill>
                <a:latin typeface="Arial"/>
              </a:rPr>
              <a:t>citati</a:t>
            </a:r>
          </a:p>
          <a:p>
            <a:pPr>
              <a:spcBef>
                <a:spcPct val="20000"/>
              </a:spcBef>
              <a:buClr>
                <a:srgbClr val="FFFFFF"/>
              </a:buClr>
              <a:buSzPct val="95000"/>
              <a:defRPr/>
            </a:pPr>
            <a:r>
              <a:rPr lang="it-IT" sz="1400" b="1" kern="0" dirty="0" smtClean="0">
                <a:solidFill>
                  <a:schemeClr val="accent2"/>
                </a:solidFill>
                <a:latin typeface="Arial"/>
              </a:rPr>
              <a:t>- Il </a:t>
            </a:r>
            <a:r>
              <a:rPr lang="it-IT" sz="1400" b="1" kern="0" dirty="0" err="1" smtClean="0">
                <a:solidFill>
                  <a:schemeClr val="accent2"/>
                </a:solidFill>
                <a:latin typeface="Arial"/>
              </a:rPr>
              <a:t>Registry</a:t>
            </a:r>
            <a:r>
              <a:rPr lang="it-IT" sz="1400" b="1" kern="0" dirty="0" smtClean="0">
                <a:solidFill>
                  <a:schemeClr val="accent2"/>
                </a:solidFill>
                <a:latin typeface="Arial"/>
              </a:rPr>
              <a:t> esegue un esame formale della comparsa di costituzione dando al convenuto la possibilità di correggere errori entro 14 giorni</a:t>
            </a:r>
          </a:p>
          <a:p>
            <a:pPr>
              <a:spcBef>
                <a:spcPct val="20000"/>
              </a:spcBef>
              <a:buClr>
                <a:srgbClr val="FFFFFF"/>
              </a:buClr>
              <a:buSzPct val="95000"/>
              <a:defRPr/>
            </a:pPr>
            <a:endParaRPr lang="it-IT" b="1" kern="0" dirty="0">
              <a:solidFill>
                <a:schemeClr val="accent2"/>
              </a:solidFill>
              <a:latin typeface="Arial"/>
            </a:endParaRPr>
          </a:p>
          <a:p>
            <a:pPr>
              <a:spcBef>
                <a:spcPct val="20000"/>
              </a:spcBef>
              <a:buClr>
                <a:srgbClr val="FFFFFF"/>
              </a:buClr>
              <a:buSzPct val="95000"/>
              <a:defRPr/>
            </a:pPr>
            <a:endParaRPr lang="it-IT" b="1" kern="0" dirty="0" smtClean="0">
              <a:solidFill>
                <a:schemeClr val="accent2"/>
              </a:solidFill>
              <a:latin typeface="Arial"/>
            </a:endParaRPr>
          </a:p>
          <a:p>
            <a:pPr>
              <a:spcBef>
                <a:spcPct val="20000"/>
              </a:spcBef>
              <a:buClr>
                <a:srgbClr val="FFFFFF"/>
              </a:buClr>
              <a:buSzPct val="95000"/>
              <a:defRPr/>
            </a:pPr>
            <a:endParaRPr lang="it-IT" b="1" kern="0" dirty="0" smtClean="0">
              <a:solidFill>
                <a:schemeClr val="accent2"/>
              </a:solidFill>
              <a:latin typeface="Arial"/>
            </a:endParaRPr>
          </a:p>
          <a:p>
            <a:pPr>
              <a:spcBef>
                <a:spcPct val="20000"/>
              </a:spcBef>
              <a:buClr>
                <a:srgbClr val="FFFFFF"/>
              </a:buClr>
              <a:buSzPct val="95000"/>
              <a:defRPr/>
            </a:pPr>
            <a:endParaRPr lang="it-IT" b="1" kern="0" dirty="0">
              <a:solidFill>
                <a:schemeClr val="accent2"/>
              </a:solidFill>
              <a:latin typeface="Arial"/>
            </a:endParaRPr>
          </a:p>
        </p:txBody>
      </p:sp>
    </p:spTree>
    <p:extLst>
      <p:ext uri="{BB962C8B-B14F-4D97-AF65-F5344CB8AC3E}">
        <p14:creationId xmlns:p14="http://schemas.microsoft.com/office/powerpoint/2010/main" val="42379420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5"/>
          <p:cNvGraphicFramePr>
            <a:graphicFrameLocks noGrp="1"/>
          </p:cNvGraphicFramePr>
          <p:nvPr>
            <p:ph idx="1"/>
            <p:extLst>
              <p:ext uri="{D42A27DB-BD31-4B8C-83A1-F6EECF244321}">
                <p14:modId xmlns:p14="http://schemas.microsoft.com/office/powerpoint/2010/main" val="1820747585"/>
              </p:ext>
            </p:extLst>
          </p:nvPr>
        </p:nvGraphicFramePr>
        <p:xfrm>
          <a:off x="467545" y="821921"/>
          <a:ext cx="8373616" cy="1325880"/>
        </p:xfrm>
        <a:graphic>
          <a:graphicData uri="http://schemas.openxmlformats.org/drawingml/2006/table">
            <a:tbl>
              <a:tblPr firstRow="1" bandRow="1">
                <a:tableStyleId>{5C22544A-7EE6-4342-B048-85BDC9FD1C3A}</a:tableStyleId>
              </a:tblPr>
              <a:tblGrid>
                <a:gridCol w="8373616"/>
              </a:tblGrid>
              <a:tr h="1019012">
                <a:tc>
                  <a:txBody>
                    <a:bodyPr/>
                    <a:lstStyle/>
                    <a:p>
                      <a:pPr>
                        <a:lnSpc>
                          <a:spcPct val="150000"/>
                        </a:lnSpc>
                        <a:buClr>
                          <a:srgbClr val="152642"/>
                        </a:buClr>
                        <a:buSzPct val="110000"/>
                      </a:pPr>
                      <a:r>
                        <a:rPr lang="it-IT" sz="1800" b="1" dirty="0" smtClean="0">
                          <a:solidFill>
                            <a:srgbClr val="042F50"/>
                          </a:solidFill>
                          <a:latin typeface="Times New Roman" charset="0"/>
                          <a:ea typeface="Times New Roman" charset="0"/>
                          <a:cs typeface="Times New Roman" charset="0"/>
                        </a:rPr>
                        <a:t>ACCERTAMENTO NEGATIVO</a:t>
                      </a:r>
                      <a:r>
                        <a:rPr lang="it-IT" sz="1800" b="1" baseline="0" dirty="0" smtClean="0">
                          <a:solidFill>
                            <a:srgbClr val="042F50"/>
                          </a:solidFill>
                          <a:latin typeface="Times New Roman" charset="0"/>
                          <a:ea typeface="Times New Roman" charset="0"/>
                          <a:cs typeface="Times New Roman" charset="0"/>
                        </a:rPr>
                        <a:t> DELLA CONTRAFFAZIONE: SVOLGIMENTO</a:t>
                      </a:r>
                    </a:p>
                    <a:p>
                      <a:pPr>
                        <a:lnSpc>
                          <a:spcPct val="150000"/>
                        </a:lnSpc>
                        <a:buClr>
                          <a:srgbClr val="152642"/>
                        </a:buClr>
                        <a:buSzPct val="110000"/>
                      </a:pPr>
                      <a:r>
                        <a:rPr lang="it-IT" sz="1800" b="1" dirty="0" smtClean="0">
                          <a:solidFill>
                            <a:srgbClr val="FF0000"/>
                          </a:solidFill>
                          <a:latin typeface="Times New Roman" charset="0"/>
                          <a:ea typeface="Times New Roman" charset="0"/>
                          <a:cs typeface="Times New Roman" charset="0"/>
                        </a:rPr>
                        <a:t>REPLICA ALLA COMPARSA DI COSTITUZIONE E RISPOSTA ALLA REPLICA</a:t>
                      </a:r>
                      <a:endParaRPr lang="it-IT" sz="1800" b="1" dirty="0">
                        <a:solidFill>
                          <a:srgbClr val="FF0000"/>
                        </a:solidFill>
                        <a:latin typeface="Times New Roman" charset="0"/>
                        <a:ea typeface="Times New Roman" charset="0"/>
                        <a:cs typeface="Times New Roman" charset="0"/>
                      </a:endParaRPr>
                    </a:p>
                  </a:txBody>
                  <a:tcPr>
                    <a:lnL w="28575" cap="flat" cmpd="sng" algn="ctr">
                      <a:solidFill>
                        <a:srgbClr val="C70021"/>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sp>
        <p:nvSpPr>
          <p:cNvPr id="6" name="Rettangolo 5"/>
          <p:cNvSpPr/>
          <p:nvPr/>
        </p:nvSpPr>
        <p:spPr>
          <a:xfrm>
            <a:off x="524407" y="2276872"/>
            <a:ext cx="8229600" cy="3508653"/>
          </a:xfrm>
          <a:prstGeom prst="rect">
            <a:avLst/>
          </a:prstGeom>
        </p:spPr>
        <p:txBody>
          <a:bodyPr wrap="square">
            <a:spAutoFit/>
          </a:bodyPr>
          <a:lstStyle/>
          <a:p>
            <a:pPr>
              <a:spcBef>
                <a:spcPct val="20000"/>
              </a:spcBef>
              <a:buClr>
                <a:srgbClr val="FFFFFF"/>
              </a:buClr>
              <a:buSzPct val="95000"/>
              <a:defRPr/>
            </a:pPr>
            <a:r>
              <a:rPr lang="en-US" sz="1200" i="1" u="sng" kern="0" dirty="0" smtClean="0">
                <a:latin typeface="TimesNewRomanPSMT"/>
              </a:rPr>
              <a:t>Rule </a:t>
            </a:r>
            <a:r>
              <a:rPr lang="en-US" sz="1200" i="1" u="sng" kern="0" dirty="0">
                <a:latin typeface="TimesNewRomanPSMT"/>
              </a:rPr>
              <a:t>69 – Reply to </a:t>
            </a:r>
            <a:r>
              <a:rPr lang="en-US" sz="1200" i="1" u="sng" kern="0" dirty="0" err="1">
                <a:latin typeface="TimesNewRomanPSMT"/>
              </a:rPr>
              <a:t>Defence</a:t>
            </a:r>
            <a:r>
              <a:rPr lang="en-US" sz="1200" i="1" u="sng" kern="0" dirty="0">
                <a:latin typeface="TimesNewRomanPSMT"/>
              </a:rPr>
              <a:t> to the Statement for a declaration of non-infringement and Rejoinder to the Reply</a:t>
            </a:r>
          </a:p>
          <a:p>
            <a:pPr>
              <a:spcBef>
                <a:spcPct val="20000"/>
              </a:spcBef>
              <a:buClr>
                <a:srgbClr val="FFFFFF"/>
              </a:buClr>
              <a:buSzPct val="95000"/>
              <a:defRPr/>
            </a:pPr>
            <a:r>
              <a:rPr lang="en-US" sz="1200" i="1" kern="0" dirty="0">
                <a:latin typeface="TimesNewRomanPSMT"/>
              </a:rPr>
              <a:t>1. The claimant may lodge a Reply to the </a:t>
            </a:r>
            <a:r>
              <a:rPr lang="en-US" sz="1200" i="1" kern="0" dirty="0" err="1">
                <a:latin typeface="TimesNewRomanPSMT"/>
              </a:rPr>
              <a:t>Defence</a:t>
            </a:r>
            <a:r>
              <a:rPr lang="en-US" sz="1200" i="1" kern="0" dirty="0">
                <a:latin typeface="TimesNewRomanPSMT"/>
              </a:rPr>
              <a:t> to the Statement for a declaration of non-infringement within one month.</a:t>
            </a:r>
          </a:p>
          <a:p>
            <a:pPr>
              <a:spcBef>
                <a:spcPct val="20000"/>
              </a:spcBef>
              <a:buClr>
                <a:srgbClr val="FFFFFF"/>
              </a:buClr>
              <a:buSzPct val="95000"/>
              <a:defRPr/>
            </a:pPr>
            <a:r>
              <a:rPr lang="en-US" sz="1200" i="1" kern="0" dirty="0">
                <a:latin typeface="TimesNewRomanPSMT"/>
              </a:rPr>
              <a:t>2. The defendant may lodge a Rejoinder to the Reply within one month of service of the Reply. The Rejoinder shall be limited to the matters raised in the Reply.</a:t>
            </a:r>
            <a:endParaRPr lang="it-IT" sz="1400" b="1" i="1" kern="0" dirty="0" smtClean="0">
              <a:solidFill>
                <a:schemeClr val="accent2"/>
              </a:solidFill>
              <a:latin typeface="Arial"/>
            </a:endParaRPr>
          </a:p>
          <a:p>
            <a:pPr>
              <a:spcBef>
                <a:spcPct val="20000"/>
              </a:spcBef>
              <a:buClr>
                <a:srgbClr val="FFFFFF"/>
              </a:buClr>
              <a:buSzPct val="95000"/>
              <a:defRPr/>
            </a:pPr>
            <a:endParaRPr lang="it-IT" sz="1600" b="1" kern="0" dirty="0" smtClean="0">
              <a:solidFill>
                <a:schemeClr val="accent2"/>
              </a:solidFill>
              <a:latin typeface="Arial"/>
            </a:endParaRPr>
          </a:p>
          <a:p>
            <a:pPr>
              <a:spcBef>
                <a:spcPct val="20000"/>
              </a:spcBef>
              <a:buClr>
                <a:srgbClr val="FFFFFF"/>
              </a:buClr>
              <a:buSzPct val="95000"/>
              <a:defRPr/>
            </a:pPr>
            <a:r>
              <a:rPr lang="it-IT" b="1" kern="0" dirty="0" smtClean="0">
                <a:solidFill>
                  <a:schemeClr val="accent2"/>
                </a:solidFill>
                <a:latin typeface="Arial"/>
              </a:rPr>
              <a:t>Entro </a:t>
            </a:r>
            <a:r>
              <a:rPr lang="it-IT" b="1" u="sng" kern="0" dirty="0" smtClean="0">
                <a:solidFill>
                  <a:schemeClr val="tx2"/>
                </a:solidFill>
                <a:latin typeface="Arial"/>
              </a:rPr>
              <a:t>1 mese</a:t>
            </a:r>
            <a:r>
              <a:rPr lang="it-IT" b="1" kern="0" dirty="0" smtClean="0">
                <a:solidFill>
                  <a:schemeClr val="tx2"/>
                </a:solidFill>
                <a:latin typeface="Arial"/>
              </a:rPr>
              <a:t> </a:t>
            </a:r>
            <a:r>
              <a:rPr lang="it-IT" b="1" kern="0" dirty="0" smtClean="0">
                <a:solidFill>
                  <a:schemeClr val="accent2"/>
                </a:solidFill>
                <a:latin typeface="Arial"/>
              </a:rPr>
              <a:t>dalla notifica della comparsa di costituzione, </a:t>
            </a:r>
            <a:r>
              <a:rPr lang="it-IT" b="1" u="sng" kern="0" dirty="0" smtClean="0">
                <a:solidFill>
                  <a:schemeClr val="tx2"/>
                </a:solidFill>
                <a:latin typeface="Arial"/>
              </a:rPr>
              <a:t>l’attore</a:t>
            </a:r>
            <a:r>
              <a:rPr lang="it-IT" b="1" kern="0" dirty="0" smtClean="0">
                <a:solidFill>
                  <a:schemeClr val="accent2"/>
                </a:solidFill>
                <a:latin typeface="Arial"/>
              </a:rPr>
              <a:t> </a:t>
            </a:r>
            <a:r>
              <a:rPr lang="it-IT" b="1" u="sng" kern="0" dirty="0" smtClean="0">
                <a:solidFill>
                  <a:schemeClr val="accent2"/>
                </a:solidFill>
                <a:latin typeface="Arial"/>
              </a:rPr>
              <a:t>può</a:t>
            </a:r>
            <a:r>
              <a:rPr lang="it-IT" b="1" kern="0" dirty="0" smtClean="0">
                <a:solidFill>
                  <a:schemeClr val="accent2"/>
                </a:solidFill>
                <a:latin typeface="Arial"/>
              </a:rPr>
              <a:t> depositare una replica (</a:t>
            </a:r>
            <a:r>
              <a:rPr lang="it-IT" b="1" kern="0" dirty="0" err="1" smtClean="0">
                <a:solidFill>
                  <a:schemeClr val="tx2"/>
                </a:solidFill>
                <a:latin typeface="Arial"/>
              </a:rPr>
              <a:t>Reply</a:t>
            </a:r>
            <a:r>
              <a:rPr lang="it-IT" b="1" kern="0" dirty="0" smtClean="0">
                <a:solidFill>
                  <a:schemeClr val="tx2"/>
                </a:solidFill>
                <a:latin typeface="Arial"/>
              </a:rPr>
              <a:t> to the </a:t>
            </a:r>
            <a:r>
              <a:rPr lang="it-IT" b="1" kern="0" dirty="0" err="1" smtClean="0">
                <a:solidFill>
                  <a:schemeClr val="tx2"/>
                </a:solidFill>
                <a:latin typeface="Arial"/>
              </a:rPr>
              <a:t>Defence</a:t>
            </a:r>
            <a:r>
              <a:rPr lang="it-IT" b="1" kern="0" dirty="0" smtClean="0">
                <a:solidFill>
                  <a:schemeClr val="accent2"/>
                </a:solidFill>
                <a:latin typeface="Arial"/>
              </a:rPr>
              <a:t>)</a:t>
            </a:r>
          </a:p>
          <a:p>
            <a:pPr>
              <a:spcBef>
                <a:spcPct val="20000"/>
              </a:spcBef>
              <a:buClr>
                <a:srgbClr val="FFFFFF"/>
              </a:buClr>
              <a:buSzPct val="95000"/>
              <a:defRPr/>
            </a:pPr>
            <a:endParaRPr lang="it-IT" b="1" kern="0" dirty="0">
              <a:solidFill>
                <a:schemeClr val="accent2"/>
              </a:solidFill>
              <a:latin typeface="Arial"/>
            </a:endParaRPr>
          </a:p>
          <a:p>
            <a:pPr>
              <a:spcBef>
                <a:spcPct val="20000"/>
              </a:spcBef>
              <a:buClr>
                <a:srgbClr val="FFFFFF"/>
              </a:buClr>
              <a:buSzPct val="95000"/>
              <a:defRPr/>
            </a:pPr>
            <a:r>
              <a:rPr lang="it-IT" b="1" kern="0" dirty="0">
                <a:solidFill>
                  <a:schemeClr val="accent2"/>
                </a:solidFill>
                <a:latin typeface="Arial"/>
              </a:rPr>
              <a:t>Entro </a:t>
            </a:r>
            <a:r>
              <a:rPr lang="it-IT" b="1" u="sng" kern="0" dirty="0">
                <a:solidFill>
                  <a:schemeClr val="tx2"/>
                </a:solidFill>
                <a:latin typeface="Arial"/>
              </a:rPr>
              <a:t>1 mese</a:t>
            </a:r>
            <a:r>
              <a:rPr lang="it-IT" b="1" kern="0" dirty="0">
                <a:solidFill>
                  <a:schemeClr val="tx2"/>
                </a:solidFill>
                <a:latin typeface="Arial"/>
              </a:rPr>
              <a:t> </a:t>
            </a:r>
            <a:r>
              <a:rPr lang="it-IT" b="1" kern="0" dirty="0">
                <a:solidFill>
                  <a:schemeClr val="accent2"/>
                </a:solidFill>
                <a:latin typeface="Arial"/>
              </a:rPr>
              <a:t>dalla notifica della </a:t>
            </a:r>
            <a:r>
              <a:rPr lang="it-IT" b="1" kern="0" dirty="0" smtClean="0">
                <a:solidFill>
                  <a:schemeClr val="accent2"/>
                </a:solidFill>
                <a:latin typeface="Arial"/>
              </a:rPr>
              <a:t>replica, </a:t>
            </a:r>
            <a:r>
              <a:rPr lang="it-IT" b="1" u="sng" kern="0" dirty="0" smtClean="0">
                <a:solidFill>
                  <a:schemeClr val="tx2"/>
                </a:solidFill>
                <a:latin typeface="Arial"/>
              </a:rPr>
              <a:t>il convenuto</a:t>
            </a:r>
            <a:r>
              <a:rPr lang="it-IT" b="1" kern="0" dirty="0" smtClean="0">
                <a:solidFill>
                  <a:schemeClr val="tx2"/>
                </a:solidFill>
                <a:latin typeface="Arial"/>
              </a:rPr>
              <a:t> </a:t>
            </a:r>
            <a:r>
              <a:rPr lang="it-IT" b="1" u="sng" kern="0" dirty="0">
                <a:solidFill>
                  <a:schemeClr val="accent2"/>
                </a:solidFill>
                <a:latin typeface="Arial"/>
              </a:rPr>
              <a:t>può</a:t>
            </a:r>
            <a:r>
              <a:rPr lang="it-IT" b="1" kern="0" dirty="0">
                <a:solidFill>
                  <a:schemeClr val="accent2"/>
                </a:solidFill>
                <a:latin typeface="Arial"/>
              </a:rPr>
              <a:t> depositare una </a:t>
            </a:r>
            <a:r>
              <a:rPr lang="it-IT" b="1" kern="0" dirty="0" smtClean="0">
                <a:solidFill>
                  <a:schemeClr val="accent2"/>
                </a:solidFill>
                <a:latin typeface="Arial"/>
              </a:rPr>
              <a:t>risposta alla replica </a:t>
            </a:r>
            <a:r>
              <a:rPr lang="it-IT" b="1" u="sng" kern="0" dirty="0" smtClean="0">
                <a:solidFill>
                  <a:schemeClr val="accent2"/>
                </a:solidFill>
                <a:latin typeface="Arial"/>
              </a:rPr>
              <a:t>limitata alle questioni sollevate in quest’ultima </a:t>
            </a:r>
            <a:r>
              <a:rPr lang="it-IT" b="1" kern="0" dirty="0" smtClean="0">
                <a:solidFill>
                  <a:schemeClr val="accent2"/>
                </a:solidFill>
                <a:latin typeface="Arial"/>
              </a:rPr>
              <a:t>(</a:t>
            </a:r>
            <a:r>
              <a:rPr lang="it-IT" b="1" kern="0" dirty="0" err="1" smtClean="0">
                <a:solidFill>
                  <a:schemeClr val="tx2"/>
                </a:solidFill>
                <a:latin typeface="Arial"/>
              </a:rPr>
              <a:t>Rejoinder</a:t>
            </a:r>
            <a:r>
              <a:rPr lang="it-IT" b="1" kern="0" dirty="0" smtClean="0">
                <a:solidFill>
                  <a:schemeClr val="accent2"/>
                </a:solidFill>
                <a:latin typeface="Arial"/>
              </a:rPr>
              <a:t>)</a:t>
            </a:r>
            <a:endParaRPr lang="it-IT" b="1" kern="0" dirty="0">
              <a:solidFill>
                <a:schemeClr val="accent2"/>
              </a:solidFill>
              <a:latin typeface="Arial"/>
            </a:endParaRPr>
          </a:p>
          <a:p>
            <a:pPr>
              <a:spcBef>
                <a:spcPct val="20000"/>
              </a:spcBef>
              <a:buClr>
                <a:srgbClr val="FFFFFF"/>
              </a:buClr>
              <a:buSzPct val="95000"/>
              <a:defRPr/>
            </a:pPr>
            <a:endParaRPr lang="it-IT" sz="1600" b="1" kern="0" dirty="0" smtClean="0">
              <a:solidFill>
                <a:schemeClr val="accent2"/>
              </a:solidFill>
              <a:latin typeface="Arial"/>
            </a:endParaRPr>
          </a:p>
        </p:txBody>
      </p:sp>
    </p:spTree>
    <p:extLst>
      <p:ext uri="{BB962C8B-B14F-4D97-AF65-F5344CB8AC3E}">
        <p14:creationId xmlns:p14="http://schemas.microsoft.com/office/powerpoint/2010/main" val="31377110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5"/>
          <p:cNvGraphicFramePr>
            <a:graphicFrameLocks noGrp="1"/>
          </p:cNvGraphicFramePr>
          <p:nvPr>
            <p:ph idx="1"/>
            <p:extLst>
              <p:ext uri="{D42A27DB-BD31-4B8C-83A1-F6EECF244321}">
                <p14:modId xmlns:p14="http://schemas.microsoft.com/office/powerpoint/2010/main" val="2914910688"/>
              </p:ext>
            </p:extLst>
          </p:nvPr>
        </p:nvGraphicFramePr>
        <p:xfrm>
          <a:off x="467545" y="821921"/>
          <a:ext cx="8373616" cy="1019012"/>
        </p:xfrm>
        <a:graphic>
          <a:graphicData uri="http://schemas.openxmlformats.org/drawingml/2006/table">
            <a:tbl>
              <a:tblPr firstRow="1" bandRow="1">
                <a:tableStyleId>{5C22544A-7EE6-4342-B048-85BDC9FD1C3A}</a:tableStyleId>
              </a:tblPr>
              <a:tblGrid>
                <a:gridCol w="8373616"/>
              </a:tblGrid>
              <a:tr h="1019012">
                <a:tc>
                  <a:txBody>
                    <a:bodyPr/>
                    <a:lstStyle/>
                    <a:p>
                      <a:pPr>
                        <a:lnSpc>
                          <a:spcPct val="150000"/>
                        </a:lnSpc>
                        <a:buClr>
                          <a:srgbClr val="152642"/>
                        </a:buClr>
                        <a:buSzPct val="110000"/>
                      </a:pPr>
                      <a:r>
                        <a:rPr lang="it-IT" sz="1800" b="1" dirty="0" smtClean="0">
                          <a:solidFill>
                            <a:srgbClr val="042F50"/>
                          </a:solidFill>
                          <a:latin typeface="Times New Roman" charset="0"/>
                          <a:ea typeface="Times New Roman" charset="0"/>
                          <a:cs typeface="Times New Roman" charset="0"/>
                        </a:rPr>
                        <a:t>ACCERTAMENTO NEGATIVO</a:t>
                      </a:r>
                      <a:r>
                        <a:rPr lang="it-IT" sz="1800" b="1" baseline="0" dirty="0" smtClean="0">
                          <a:solidFill>
                            <a:srgbClr val="042F50"/>
                          </a:solidFill>
                          <a:latin typeface="Times New Roman" charset="0"/>
                          <a:ea typeface="Times New Roman" charset="0"/>
                          <a:cs typeface="Times New Roman" charset="0"/>
                        </a:rPr>
                        <a:t> DELLA CONTRAFFAZIONE: SVOLGIMENTO</a:t>
                      </a:r>
                    </a:p>
                    <a:p>
                      <a:pPr>
                        <a:lnSpc>
                          <a:spcPct val="150000"/>
                        </a:lnSpc>
                        <a:buClr>
                          <a:srgbClr val="152642"/>
                        </a:buClr>
                        <a:buSzPct val="110000"/>
                      </a:pPr>
                      <a:r>
                        <a:rPr lang="it-IT" sz="1800" b="1" dirty="0" smtClean="0">
                          <a:solidFill>
                            <a:srgbClr val="FF0000"/>
                          </a:solidFill>
                          <a:latin typeface="Times New Roman" charset="0"/>
                          <a:ea typeface="Times New Roman" charset="0"/>
                          <a:cs typeface="Times New Roman" charset="0"/>
                        </a:rPr>
                        <a:t>TERMINE</a:t>
                      </a:r>
                      <a:r>
                        <a:rPr lang="it-IT" sz="1800" b="1" baseline="0" dirty="0" smtClean="0">
                          <a:solidFill>
                            <a:srgbClr val="FF0000"/>
                          </a:solidFill>
                          <a:latin typeface="Times New Roman" charset="0"/>
                          <a:ea typeface="Times New Roman" charset="0"/>
                          <a:cs typeface="Times New Roman" charset="0"/>
                        </a:rPr>
                        <a:t> DELLA PROCEDURA SCRITTA</a:t>
                      </a:r>
                      <a:endParaRPr lang="it-IT" sz="1800" b="1" dirty="0">
                        <a:solidFill>
                          <a:srgbClr val="FF0000"/>
                        </a:solidFill>
                        <a:latin typeface="Times New Roman" charset="0"/>
                        <a:ea typeface="Times New Roman" charset="0"/>
                        <a:cs typeface="Times New Roman" charset="0"/>
                      </a:endParaRPr>
                    </a:p>
                  </a:txBody>
                  <a:tcPr>
                    <a:lnL w="28575" cap="flat" cmpd="sng" algn="ctr">
                      <a:solidFill>
                        <a:srgbClr val="C70021"/>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sp>
        <p:nvSpPr>
          <p:cNvPr id="6" name="Rettangolo 5"/>
          <p:cNvSpPr/>
          <p:nvPr/>
        </p:nvSpPr>
        <p:spPr>
          <a:xfrm>
            <a:off x="524407" y="1840933"/>
            <a:ext cx="8229600" cy="3582519"/>
          </a:xfrm>
          <a:prstGeom prst="rect">
            <a:avLst/>
          </a:prstGeom>
        </p:spPr>
        <p:txBody>
          <a:bodyPr wrap="square">
            <a:spAutoFit/>
          </a:bodyPr>
          <a:lstStyle/>
          <a:p>
            <a:pPr>
              <a:spcBef>
                <a:spcPct val="20000"/>
              </a:spcBef>
              <a:buClr>
                <a:srgbClr val="FFFFFF"/>
              </a:buClr>
              <a:buSzPct val="95000"/>
              <a:defRPr/>
            </a:pPr>
            <a:r>
              <a:rPr lang="en-US" sz="1200" i="1" u="sng" kern="0" dirty="0">
                <a:latin typeface="TimesNewRomanPSMT"/>
              </a:rPr>
              <a:t>Rule 73 – Closure of the written procedure subject to the possible exchange of further pleadings</a:t>
            </a:r>
          </a:p>
          <a:p>
            <a:pPr>
              <a:spcBef>
                <a:spcPct val="20000"/>
              </a:spcBef>
              <a:buClr>
                <a:srgbClr val="FFFFFF"/>
              </a:buClr>
              <a:buSzPct val="95000"/>
              <a:defRPr/>
            </a:pPr>
            <a:r>
              <a:rPr lang="en-US" sz="1200" i="1" kern="0" dirty="0">
                <a:latin typeface="TimesNewRomanPSMT"/>
              </a:rPr>
              <a:t>Rules 35 and 36 shall apply mutatis mutandis.</a:t>
            </a:r>
            <a:endParaRPr lang="it-IT" b="1" i="1" kern="0" dirty="0" smtClean="0">
              <a:solidFill>
                <a:schemeClr val="accent2"/>
              </a:solidFill>
              <a:latin typeface="Arial"/>
            </a:endParaRPr>
          </a:p>
          <a:p>
            <a:pPr>
              <a:spcBef>
                <a:spcPct val="20000"/>
              </a:spcBef>
              <a:buClr>
                <a:srgbClr val="FFFFFF"/>
              </a:buClr>
              <a:buSzPct val="95000"/>
              <a:defRPr/>
            </a:pPr>
            <a:endParaRPr lang="it-IT" b="1" kern="0" dirty="0" smtClean="0">
              <a:solidFill>
                <a:schemeClr val="accent2"/>
              </a:solidFill>
              <a:latin typeface="Arial"/>
            </a:endParaRPr>
          </a:p>
          <a:p>
            <a:pPr>
              <a:spcBef>
                <a:spcPct val="20000"/>
              </a:spcBef>
              <a:buClr>
                <a:srgbClr val="FFFFFF"/>
              </a:buClr>
              <a:buSzPct val="95000"/>
              <a:defRPr/>
            </a:pPr>
            <a:r>
              <a:rPr lang="it-IT" b="1" kern="0" dirty="0" smtClean="0">
                <a:solidFill>
                  <a:schemeClr val="accent2"/>
                </a:solidFill>
                <a:latin typeface="Arial"/>
              </a:rPr>
              <a:t>Al termine delle procedura scritta il </a:t>
            </a:r>
            <a:r>
              <a:rPr lang="it-IT" b="1" kern="0" dirty="0" err="1" smtClean="0">
                <a:solidFill>
                  <a:schemeClr val="accent2"/>
                </a:solidFill>
                <a:latin typeface="Arial"/>
              </a:rPr>
              <a:t>Judge</a:t>
            </a:r>
            <a:r>
              <a:rPr lang="it-IT" b="1" kern="0" dirty="0" smtClean="0">
                <a:solidFill>
                  <a:schemeClr val="accent2"/>
                </a:solidFill>
                <a:latin typeface="Arial"/>
              </a:rPr>
              <a:t> </a:t>
            </a:r>
            <a:r>
              <a:rPr lang="it-IT" b="1" kern="0" dirty="0" err="1" smtClean="0">
                <a:solidFill>
                  <a:schemeClr val="accent2"/>
                </a:solidFill>
                <a:latin typeface="Arial"/>
              </a:rPr>
              <a:t>Rapporteur</a:t>
            </a:r>
            <a:r>
              <a:rPr lang="it-IT" b="1" kern="0" dirty="0" smtClean="0">
                <a:solidFill>
                  <a:schemeClr val="accent2"/>
                </a:solidFill>
                <a:latin typeface="Arial"/>
              </a:rPr>
              <a:t> comunica alle parti la data di chiusura della procedura scritta</a:t>
            </a:r>
          </a:p>
          <a:p>
            <a:pPr>
              <a:spcBef>
                <a:spcPct val="20000"/>
              </a:spcBef>
              <a:buClr>
                <a:srgbClr val="FFFFFF"/>
              </a:buClr>
              <a:buSzPct val="95000"/>
              <a:defRPr/>
            </a:pPr>
            <a:endParaRPr lang="it-IT" b="1" kern="0" dirty="0">
              <a:solidFill>
                <a:schemeClr val="accent2"/>
              </a:solidFill>
              <a:latin typeface="Arial"/>
            </a:endParaRPr>
          </a:p>
          <a:p>
            <a:pPr>
              <a:spcBef>
                <a:spcPct val="20000"/>
              </a:spcBef>
              <a:buClr>
                <a:srgbClr val="FFFFFF"/>
              </a:buClr>
              <a:buSzPct val="95000"/>
              <a:defRPr/>
            </a:pPr>
            <a:r>
              <a:rPr lang="it-IT" b="1" kern="0" dirty="0" smtClean="0">
                <a:solidFill>
                  <a:schemeClr val="accent2"/>
                </a:solidFill>
                <a:latin typeface="Arial"/>
              </a:rPr>
              <a:t>Inoltre, comunica data e orario della </a:t>
            </a:r>
            <a:r>
              <a:rPr lang="it-IT" b="1" kern="0" dirty="0" smtClean="0">
                <a:solidFill>
                  <a:schemeClr val="tx2"/>
                </a:solidFill>
                <a:latin typeface="Arial"/>
              </a:rPr>
              <a:t>interim conference</a:t>
            </a:r>
            <a:r>
              <a:rPr lang="it-IT" b="1" kern="0" dirty="0" smtClean="0">
                <a:solidFill>
                  <a:schemeClr val="accent2"/>
                </a:solidFill>
                <a:latin typeface="Arial"/>
              </a:rPr>
              <a:t>, se necessaria</a:t>
            </a:r>
            <a:endParaRPr lang="it-IT" b="1" kern="0" dirty="0">
              <a:solidFill>
                <a:schemeClr val="accent2"/>
              </a:solidFill>
              <a:latin typeface="Arial"/>
            </a:endParaRPr>
          </a:p>
          <a:p>
            <a:pPr>
              <a:spcBef>
                <a:spcPct val="20000"/>
              </a:spcBef>
              <a:buClr>
                <a:srgbClr val="FFFFFF"/>
              </a:buClr>
              <a:buSzPct val="95000"/>
              <a:defRPr/>
            </a:pPr>
            <a:endParaRPr lang="it-IT" sz="1600" b="1" kern="0" dirty="0" smtClean="0">
              <a:solidFill>
                <a:schemeClr val="accent2"/>
              </a:solidFill>
              <a:latin typeface="Arial"/>
            </a:endParaRPr>
          </a:p>
          <a:p>
            <a:pPr>
              <a:spcBef>
                <a:spcPct val="20000"/>
              </a:spcBef>
              <a:buClr>
                <a:srgbClr val="FFFFFF"/>
              </a:buClr>
              <a:buSzPct val="95000"/>
              <a:defRPr/>
            </a:pPr>
            <a:r>
              <a:rPr lang="it-IT" b="1" kern="0" dirty="0" smtClean="0">
                <a:solidFill>
                  <a:schemeClr val="accent2"/>
                </a:solidFill>
                <a:latin typeface="Arial"/>
              </a:rPr>
              <a:t>Su richiesta di una delle parti entro la data di chiusura della procedura scritta, il </a:t>
            </a:r>
            <a:r>
              <a:rPr lang="it-IT" b="1" kern="0" dirty="0" err="1" smtClean="0">
                <a:solidFill>
                  <a:schemeClr val="accent2"/>
                </a:solidFill>
                <a:latin typeface="Arial"/>
              </a:rPr>
              <a:t>Judge</a:t>
            </a:r>
            <a:r>
              <a:rPr lang="it-IT" b="1" kern="0" dirty="0" smtClean="0">
                <a:solidFill>
                  <a:schemeClr val="accent2"/>
                </a:solidFill>
                <a:latin typeface="Arial"/>
              </a:rPr>
              <a:t> </a:t>
            </a:r>
            <a:r>
              <a:rPr lang="it-IT" b="1" kern="0" dirty="0" err="1" smtClean="0">
                <a:solidFill>
                  <a:schemeClr val="accent2"/>
                </a:solidFill>
                <a:latin typeface="Arial"/>
              </a:rPr>
              <a:t>Rapporteur</a:t>
            </a:r>
            <a:r>
              <a:rPr lang="it-IT" b="1" kern="0" dirty="0" smtClean="0">
                <a:solidFill>
                  <a:schemeClr val="accent2"/>
                </a:solidFill>
                <a:latin typeface="Arial"/>
              </a:rPr>
              <a:t> può concedere lo scambio di ulteriori memorie scritte</a:t>
            </a:r>
          </a:p>
          <a:p>
            <a:pPr>
              <a:spcBef>
                <a:spcPct val="20000"/>
              </a:spcBef>
              <a:buClr>
                <a:srgbClr val="FFFFFF"/>
              </a:buClr>
              <a:buSzPct val="95000"/>
              <a:defRPr/>
            </a:pPr>
            <a:endParaRPr lang="it-IT" sz="1600" b="1" kern="0" dirty="0">
              <a:solidFill>
                <a:schemeClr val="accent2"/>
              </a:solidFill>
              <a:latin typeface="Arial"/>
            </a:endParaRPr>
          </a:p>
        </p:txBody>
      </p:sp>
    </p:spTree>
    <p:extLst>
      <p:ext uri="{BB962C8B-B14F-4D97-AF65-F5344CB8AC3E}">
        <p14:creationId xmlns:p14="http://schemas.microsoft.com/office/powerpoint/2010/main" val="9217904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5"/>
          <p:cNvGraphicFramePr>
            <a:graphicFrameLocks noGrp="1"/>
          </p:cNvGraphicFramePr>
          <p:nvPr>
            <p:ph idx="1"/>
            <p:extLst>
              <p:ext uri="{D42A27DB-BD31-4B8C-83A1-F6EECF244321}">
                <p14:modId xmlns:p14="http://schemas.microsoft.com/office/powerpoint/2010/main" val="3453927934"/>
              </p:ext>
            </p:extLst>
          </p:nvPr>
        </p:nvGraphicFramePr>
        <p:xfrm>
          <a:off x="467545" y="821921"/>
          <a:ext cx="8373616" cy="1019012"/>
        </p:xfrm>
        <a:graphic>
          <a:graphicData uri="http://schemas.openxmlformats.org/drawingml/2006/table">
            <a:tbl>
              <a:tblPr firstRow="1" bandRow="1">
                <a:tableStyleId>{5C22544A-7EE6-4342-B048-85BDC9FD1C3A}</a:tableStyleId>
              </a:tblPr>
              <a:tblGrid>
                <a:gridCol w="8373616"/>
              </a:tblGrid>
              <a:tr h="1019012">
                <a:tc>
                  <a:txBody>
                    <a:bodyPr/>
                    <a:lstStyle/>
                    <a:p>
                      <a:pPr>
                        <a:lnSpc>
                          <a:spcPct val="150000"/>
                        </a:lnSpc>
                        <a:buClr>
                          <a:srgbClr val="152642"/>
                        </a:buClr>
                        <a:buSzPct val="110000"/>
                      </a:pPr>
                      <a:r>
                        <a:rPr lang="it-IT" sz="1800" b="1" dirty="0" smtClean="0">
                          <a:solidFill>
                            <a:srgbClr val="042F50"/>
                          </a:solidFill>
                          <a:latin typeface="Times New Roman" charset="0"/>
                          <a:ea typeface="Times New Roman" charset="0"/>
                          <a:cs typeface="Times New Roman" charset="0"/>
                        </a:rPr>
                        <a:t>ACCERTAMENTO NEGATIVO</a:t>
                      </a:r>
                      <a:r>
                        <a:rPr lang="it-IT" sz="1800" b="1" baseline="0" dirty="0" smtClean="0">
                          <a:solidFill>
                            <a:srgbClr val="042F50"/>
                          </a:solidFill>
                          <a:latin typeface="Times New Roman" charset="0"/>
                          <a:ea typeface="Times New Roman" charset="0"/>
                          <a:cs typeface="Times New Roman" charset="0"/>
                        </a:rPr>
                        <a:t> DELLA CONTRAFFAZIONE: SVOLGIMENTO</a:t>
                      </a:r>
                    </a:p>
                    <a:p>
                      <a:pPr>
                        <a:lnSpc>
                          <a:spcPct val="150000"/>
                        </a:lnSpc>
                        <a:buClr>
                          <a:srgbClr val="152642"/>
                        </a:buClr>
                        <a:buSzPct val="110000"/>
                      </a:pPr>
                      <a:r>
                        <a:rPr lang="it-IT" sz="1800" b="1" dirty="0" smtClean="0">
                          <a:solidFill>
                            <a:srgbClr val="FF0000"/>
                          </a:solidFill>
                          <a:latin typeface="Times New Roman" charset="0"/>
                          <a:ea typeface="Times New Roman" charset="0"/>
                          <a:cs typeface="Times New Roman" charset="0"/>
                        </a:rPr>
                        <a:t>INTERIM CONFERENCE E UDIENZA</a:t>
                      </a:r>
                      <a:endParaRPr lang="it-IT" sz="1800" b="1" dirty="0">
                        <a:solidFill>
                          <a:srgbClr val="FF0000"/>
                        </a:solidFill>
                        <a:latin typeface="Times New Roman" charset="0"/>
                        <a:ea typeface="Times New Roman" charset="0"/>
                        <a:cs typeface="Times New Roman" charset="0"/>
                      </a:endParaRPr>
                    </a:p>
                  </a:txBody>
                  <a:tcPr>
                    <a:lnL w="28575" cap="flat" cmpd="sng" algn="ctr">
                      <a:solidFill>
                        <a:srgbClr val="C70021"/>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sp>
        <p:nvSpPr>
          <p:cNvPr id="6" name="Rettangolo 5"/>
          <p:cNvSpPr/>
          <p:nvPr/>
        </p:nvSpPr>
        <p:spPr>
          <a:xfrm>
            <a:off x="524407" y="1840933"/>
            <a:ext cx="8229600" cy="5078313"/>
          </a:xfrm>
          <a:prstGeom prst="rect">
            <a:avLst/>
          </a:prstGeom>
        </p:spPr>
        <p:txBody>
          <a:bodyPr wrap="square">
            <a:spAutoFit/>
          </a:bodyPr>
          <a:lstStyle/>
          <a:p>
            <a:pPr>
              <a:spcBef>
                <a:spcPct val="20000"/>
              </a:spcBef>
              <a:buClr>
                <a:srgbClr val="FFFFFF"/>
              </a:buClr>
              <a:buSzPct val="95000"/>
              <a:defRPr/>
            </a:pPr>
            <a:r>
              <a:rPr lang="it-IT" b="1" kern="0" dirty="0" smtClean="0">
                <a:solidFill>
                  <a:schemeClr val="accent2"/>
                </a:solidFill>
                <a:latin typeface="Arial"/>
              </a:rPr>
              <a:t>Successivamente alla procedura scritta, la procedura segue le stesse fasi della procedura prevista per un’azione di contraffazione (no </a:t>
            </a:r>
            <a:r>
              <a:rPr lang="it-IT" b="1" kern="0" dirty="0" err="1" smtClean="0">
                <a:solidFill>
                  <a:schemeClr val="accent2"/>
                </a:solidFill>
                <a:latin typeface="Arial"/>
              </a:rPr>
              <a:t>rule</a:t>
            </a:r>
            <a:r>
              <a:rPr lang="it-IT" b="1" kern="0" dirty="0" smtClean="0">
                <a:solidFill>
                  <a:schemeClr val="accent2"/>
                </a:solidFill>
                <a:latin typeface="Arial"/>
              </a:rPr>
              <a:t> specifiche per non-contraffazione)</a:t>
            </a:r>
          </a:p>
          <a:p>
            <a:pPr marL="285750" indent="-285750">
              <a:spcBef>
                <a:spcPct val="20000"/>
              </a:spcBef>
              <a:buClr>
                <a:srgbClr val="FFFFFF"/>
              </a:buClr>
              <a:buSzPct val="95000"/>
              <a:buFontTx/>
              <a:buChar char="-"/>
              <a:defRPr/>
            </a:pPr>
            <a:r>
              <a:rPr lang="it-IT" b="1" u="sng" kern="0" dirty="0" smtClean="0">
                <a:solidFill>
                  <a:schemeClr val="tx2"/>
                </a:solidFill>
                <a:latin typeface="Arial"/>
              </a:rPr>
              <a:t>Interim conference (Art. 52(2) + R.101-110)</a:t>
            </a:r>
          </a:p>
          <a:p>
            <a:pPr marL="285750" indent="-285750">
              <a:spcBef>
                <a:spcPct val="20000"/>
              </a:spcBef>
              <a:buClr>
                <a:srgbClr val="FFFFFF"/>
              </a:buClr>
              <a:buSzPct val="95000"/>
              <a:buFontTx/>
              <a:buChar char="-"/>
              <a:defRPr/>
            </a:pPr>
            <a:r>
              <a:rPr lang="it-IT" b="1" kern="0" dirty="0" smtClean="0">
                <a:solidFill>
                  <a:schemeClr val="accent2"/>
                </a:solidFill>
                <a:latin typeface="Arial"/>
              </a:rPr>
              <a:t>- preparazione all’udienza (chiarimenti su specifici punti, raccolta di documenti, raccolta di prove, esplorare la possibilità di un accordo tra le parti, definire il valore della causa, discussioni preliminari con esperti e testimoni)</a:t>
            </a:r>
          </a:p>
          <a:p>
            <a:pPr marL="285750" indent="-285750">
              <a:spcBef>
                <a:spcPct val="20000"/>
              </a:spcBef>
              <a:buClr>
                <a:srgbClr val="FFFFFF"/>
              </a:buClr>
              <a:buSzPct val="95000"/>
              <a:buFontTx/>
              <a:buChar char="-"/>
              <a:defRPr/>
            </a:pPr>
            <a:r>
              <a:rPr lang="it-IT" b="1" kern="0" dirty="0" smtClean="0">
                <a:solidFill>
                  <a:schemeClr val="accent2"/>
                </a:solidFill>
                <a:latin typeface="Arial"/>
              </a:rPr>
              <a:t>- si può svolgere al telefono o in videoconferenza</a:t>
            </a:r>
          </a:p>
          <a:p>
            <a:pPr marL="285750" indent="-285750">
              <a:spcBef>
                <a:spcPct val="20000"/>
              </a:spcBef>
              <a:buClr>
                <a:srgbClr val="FFFFFF"/>
              </a:buClr>
              <a:buSzPct val="95000"/>
              <a:buFontTx/>
              <a:buChar char="-"/>
              <a:defRPr/>
            </a:pPr>
            <a:r>
              <a:rPr lang="it-IT" b="1" kern="0" dirty="0" smtClean="0">
                <a:solidFill>
                  <a:schemeClr val="accent2"/>
                </a:solidFill>
                <a:latin typeface="Arial"/>
              </a:rPr>
              <a:t>- al termine il </a:t>
            </a:r>
            <a:r>
              <a:rPr lang="it-IT" b="1" kern="0" dirty="0" err="1" smtClean="0">
                <a:solidFill>
                  <a:schemeClr val="accent2"/>
                </a:solidFill>
                <a:latin typeface="Arial"/>
              </a:rPr>
              <a:t>Judge</a:t>
            </a:r>
            <a:r>
              <a:rPr lang="it-IT" b="1" kern="0" dirty="0" smtClean="0">
                <a:solidFill>
                  <a:schemeClr val="accent2"/>
                </a:solidFill>
                <a:latin typeface="Arial"/>
              </a:rPr>
              <a:t> </a:t>
            </a:r>
            <a:r>
              <a:rPr lang="it-IT" b="1" kern="0" dirty="0" err="1" smtClean="0">
                <a:solidFill>
                  <a:schemeClr val="accent2"/>
                </a:solidFill>
                <a:latin typeface="Arial"/>
              </a:rPr>
              <a:t>Rapporteur</a:t>
            </a:r>
            <a:r>
              <a:rPr lang="it-IT" b="1" kern="0" dirty="0" smtClean="0">
                <a:solidFill>
                  <a:schemeClr val="accent2"/>
                </a:solidFill>
                <a:latin typeface="Arial"/>
              </a:rPr>
              <a:t> convoca l’udienza (almeno 2 mesi)</a:t>
            </a:r>
          </a:p>
          <a:p>
            <a:pPr marL="285750" indent="-285750">
              <a:spcBef>
                <a:spcPct val="20000"/>
              </a:spcBef>
              <a:buClr>
                <a:srgbClr val="FFFFFF"/>
              </a:buClr>
              <a:buSzPct val="95000"/>
              <a:buFontTx/>
              <a:buChar char="-"/>
              <a:defRPr/>
            </a:pPr>
            <a:r>
              <a:rPr lang="it-IT" b="1" u="sng" kern="0" dirty="0" smtClean="0">
                <a:solidFill>
                  <a:schemeClr val="tx2"/>
                </a:solidFill>
                <a:latin typeface="Arial"/>
              </a:rPr>
              <a:t>Udienza (Art 52(3) + R.111-117)</a:t>
            </a:r>
          </a:p>
          <a:p>
            <a:pPr marL="285750" indent="-285750">
              <a:spcBef>
                <a:spcPct val="20000"/>
              </a:spcBef>
              <a:buClr>
                <a:srgbClr val="FFFFFF"/>
              </a:buClr>
              <a:buSzPct val="95000"/>
              <a:buFontTx/>
              <a:buChar char="-"/>
              <a:defRPr/>
            </a:pPr>
            <a:r>
              <a:rPr lang="it-IT" b="1" kern="0" dirty="0" smtClean="0">
                <a:solidFill>
                  <a:schemeClr val="accent2"/>
                </a:solidFill>
                <a:latin typeface="Arial"/>
              </a:rPr>
              <a:t>- le parti presentano le loro posizioni</a:t>
            </a:r>
          </a:p>
          <a:p>
            <a:pPr marL="285750" indent="-285750">
              <a:spcBef>
                <a:spcPct val="20000"/>
              </a:spcBef>
              <a:buClr>
                <a:srgbClr val="FFFFFF"/>
              </a:buClr>
              <a:buSzPct val="95000"/>
              <a:buFontTx/>
              <a:buChar char="-"/>
              <a:defRPr/>
            </a:pPr>
            <a:r>
              <a:rPr lang="it-IT" b="1" kern="0" dirty="0" smtClean="0">
                <a:solidFill>
                  <a:schemeClr val="accent2"/>
                </a:solidFill>
                <a:latin typeface="Arial"/>
              </a:rPr>
              <a:t>- vengono sentiti testimoni e esperti</a:t>
            </a:r>
          </a:p>
          <a:p>
            <a:pPr marL="285750" indent="-285750">
              <a:spcBef>
                <a:spcPct val="20000"/>
              </a:spcBef>
              <a:buClr>
                <a:srgbClr val="FFFFFF"/>
              </a:buClr>
              <a:buSzPct val="95000"/>
              <a:buFontTx/>
              <a:buChar char="-"/>
              <a:defRPr/>
            </a:pPr>
            <a:r>
              <a:rPr lang="it-IT" b="1" kern="0" dirty="0" smtClean="0">
                <a:solidFill>
                  <a:schemeClr val="accent2"/>
                </a:solidFill>
                <a:latin typeface="Arial"/>
              </a:rPr>
              <a:t>- non dovrebbe durare più di un giorno</a:t>
            </a:r>
          </a:p>
          <a:p>
            <a:pPr marL="285750" indent="-285750">
              <a:spcBef>
                <a:spcPct val="20000"/>
              </a:spcBef>
              <a:buClr>
                <a:srgbClr val="FFFFFF"/>
              </a:buClr>
              <a:buSzPct val="95000"/>
              <a:buFontTx/>
              <a:buChar char="-"/>
              <a:defRPr/>
            </a:pPr>
            <a:r>
              <a:rPr lang="it-IT" b="1" u="sng" kern="0" dirty="0" smtClean="0">
                <a:solidFill>
                  <a:schemeClr val="tx2"/>
                </a:solidFill>
                <a:latin typeface="Arial"/>
              </a:rPr>
              <a:t>Decisione   (Art. 77 + R.118)</a:t>
            </a:r>
            <a:r>
              <a:rPr lang="it-IT" b="1" kern="0" dirty="0" smtClean="0">
                <a:solidFill>
                  <a:schemeClr val="tx2"/>
                </a:solidFill>
                <a:latin typeface="Arial"/>
              </a:rPr>
              <a:t> </a:t>
            </a:r>
            <a:r>
              <a:rPr lang="it-IT" b="1" kern="0" dirty="0" smtClean="0">
                <a:solidFill>
                  <a:schemeClr val="accent2"/>
                </a:solidFill>
                <a:latin typeface="Arial"/>
                <a:sym typeface="Wingdings" panose="05000000000000000000" pitchFamily="2" charset="2"/>
              </a:rPr>
              <a:t> </a:t>
            </a:r>
            <a:r>
              <a:rPr lang="it-IT" b="1" u="sng" kern="0" dirty="0" smtClean="0">
                <a:solidFill>
                  <a:schemeClr val="tx2"/>
                </a:solidFill>
                <a:latin typeface="Arial"/>
                <a:sym typeface="Wingdings" panose="05000000000000000000" pitchFamily="2" charset="2"/>
              </a:rPr>
              <a:t>Appello (Art. 73): entro 2 mesi</a:t>
            </a:r>
            <a:endParaRPr lang="it-IT" b="1" u="sng" kern="0" dirty="0" smtClean="0">
              <a:solidFill>
                <a:schemeClr val="tx2"/>
              </a:solidFill>
              <a:latin typeface="Arial"/>
            </a:endParaRPr>
          </a:p>
          <a:p>
            <a:pPr>
              <a:spcBef>
                <a:spcPct val="20000"/>
              </a:spcBef>
              <a:buClr>
                <a:srgbClr val="FFFFFF"/>
              </a:buClr>
              <a:buSzPct val="95000"/>
              <a:defRPr/>
            </a:pPr>
            <a:endParaRPr lang="it-IT" b="1" kern="0" dirty="0" smtClean="0">
              <a:solidFill>
                <a:schemeClr val="accent2"/>
              </a:solidFill>
              <a:latin typeface="Arial"/>
            </a:endParaRPr>
          </a:p>
        </p:txBody>
      </p:sp>
    </p:spTree>
    <p:extLst>
      <p:ext uri="{BB962C8B-B14F-4D97-AF65-F5344CB8AC3E}">
        <p14:creationId xmlns:p14="http://schemas.microsoft.com/office/powerpoint/2010/main" val="22779859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5"/>
          <p:cNvGraphicFramePr>
            <a:graphicFrameLocks noGrp="1"/>
          </p:cNvGraphicFramePr>
          <p:nvPr>
            <p:ph idx="1"/>
            <p:extLst>
              <p:ext uri="{D42A27DB-BD31-4B8C-83A1-F6EECF244321}">
                <p14:modId xmlns:p14="http://schemas.microsoft.com/office/powerpoint/2010/main" val="1788012652"/>
              </p:ext>
            </p:extLst>
          </p:nvPr>
        </p:nvGraphicFramePr>
        <p:xfrm>
          <a:off x="467545" y="821921"/>
          <a:ext cx="8373616" cy="590855"/>
        </p:xfrm>
        <a:graphic>
          <a:graphicData uri="http://schemas.openxmlformats.org/drawingml/2006/table">
            <a:tbl>
              <a:tblPr firstRow="1" bandRow="1">
                <a:tableStyleId>{5C22544A-7EE6-4342-B048-85BDC9FD1C3A}</a:tableStyleId>
              </a:tblPr>
              <a:tblGrid>
                <a:gridCol w="8373616"/>
              </a:tblGrid>
              <a:tr h="590855">
                <a:tc>
                  <a:txBody>
                    <a:bodyPr/>
                    <a:lstStyle/>
                    <a:p>
                      <a:pPr>
                        <a:lnSpc>
                          <a:spcPct val="150000"/>
                        </a:lnSpc>
                        <a:buClr>
                          <a:srgbClr val="152642"/>
                        </a:buClr>
                        <a:buSzPct val="110000"/>
                      </a:pPr>
                      <a:r>
                        <a:rPr lang="it-IT" sz="1800" b="1" dirty="0" smtClean="0">
                          <a:solidFill>
                            <a:srgbClr val="042F50"/>
                          </a:solidFill>
                          <a:latin typeface="Times New Roman" charset="0"/>
                          <a:ea typeface="Times New Roman" charset="0"/>
                          <a:cs typeface="Times New Roman" charset="0"/>
                        </a:rPr>
                        <a:t>ACCERTAMENTO NEGATIVO</a:t>
                      </a:r>
                      <a:r>
                        <a:rPr lang="it-IT" sz="1800" b="1" baseline="0" dirty="0" smtClean="0">
                          <a:solidFill>
                            <a:srgbClr val="042F50"/>
                          </a:solidFill>
                          <a:latin typeface="Times New Roman" charset="0"/>
                          <a:ea typeface="Times New Roman" charset="0"/>
                          <a:cs typeface="Times New Roman" charset="0"/>
                        </a:rPr>
                        <a:t> DELLA CONTRAFFAZIONE: COSTI  (1)</a:t>
                      </a:r>
                    </a:p>
                  </a:txBody>
                  <a:tcPr>
                    <a:lnL w="28575" cap="flat" cmpd="sng" algn="ctr">
                      <a:solidFill>
                        <a:srgbClr val="C70021"/>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sp>
        <p:nvSpPr>
          <p:cNvPr id="6" name="Rettangolo 5"/>
          <p:cNvSpPr/>
          <p:nvPr/>
        </p:nvSpPr>
        <p:spPr>
          <a:xfrm>
            <a:off x="524407" y="1412776"/>
            <a:ext cx="8229600" cy="3767185"/>
          </a:xfrm>
          <a:prstGeom prst="rect">
            <a:avLst/>
          </a:prstGeom>
        </p:spPr>
        <p:txBody>
          <a:bodyPr wrap="square">
            <a:spAutoFit/>
          </a:bodyPr>
          <a:lstStyle/>
          <a:p>
            <a:r>
              <a:rPr lang="en-US" sz="1200" i="1" u="sng" dirty="0">
                <a:latin typeface="TimesNewRomanPSMT"/>
              </a:rPr>
              <a:t>Rule 70 – Fee for the action for a declaration of non-infringement </a:t>
            </a:r>
          </a:p>
          <a:p>
            <a:r>
              <a:rPr lang="en-US" sz="1200" i="1" dirty="0">
                <a:latin typeface="TimesNewRomanPSMT"/>
              </a:rPr>
              <a:t>The claimant shall pay the </a:t>
            </a:r>
            <a:r>
              <a:rPr lang="en-US" sz="1200" b="1" i="1" dirty="0">
                <a:latin typeface="TimesNewRomanPSMT"/>
              </a:rPr>
              <a:t>fee for the action for a declaration of non-infringement</a:t>
            </a:r>
            <a:r>
              <a:rPr lang="en-US" sz="1200" i="1" dirty="0">
                <a:latin typeface="TimesNewRomanPSMT"/>
              </a:rPr>
              <a:t> [EUR***], in accordance with Part </a:t>
            </a:r>
            <a:r>
              <a:rPr lang="en-US" sz="1200" i="1" dirty="0" smtClean="0">
                <a:latin typeface="TimesNewRomanPSMT"/>
              </a:rPr>
              <a:t>6… </a:t>
            </a:r>
            <a:endParaRPr lang="it-IT" sz="800" b="1" i="1" kern="0" dirty="0" smtClean="0">
              <a:solidFill>
                <a:schemeClr val="accent2"/>
              </a:solidFill>
              <a:latin typeface="Arial"/>
            </a:endParaRPr>
          </a:p>
          <a:p>
            <a:endParaRPr lang="en-US" sz="1200" i="1" u="sng" dirty="0" smtClean="0">
              <a:latin typeface="TimesNewRomanPSMT"/>
            </a:endParaRPr>
          </a:p>
          <a:p>
            <a:r>
              <a:rPr lang="en-US" sz="1200" i="1" u="sng" dirty="0" smtClean="0">
                <a:latin typeface="TimesNewRomanPSMT"/>
              </a:rPr>
              <a:t>Rule </a:t>
            </a:r>
            <a:r>
              <a:rPr lang="en-US" sz="1200" i="1" u="sng" dirty="0">
                <a:latin typeface="TimesNewRomanPSMT"/>
              </a:rPr>
              <a:t>74 – Value-based fee for the action for a declaration of non-infringement </a:t>
            </a:r>
          </a:p>
          <a:p>
            <a:r>
              <a:rPr lang="en-US" sz="1200" i="1" dirty="0">
                <a:latin typeface="TimesNewRomanPSMT"/>
              </a:rPr>
              <a:t>1. The value of the action for a declaration of non-infringement shall be determined by the judge-rapporteur, taking into account the value of the dispute as assessed by the parties, by way of an order during the interim procedure. </a:t>
            </a:r>
          </a:p>
          <a:p>
            <a:r>
              <a:rPr lang="en-US" sz="1200" i="1" dirty="0">
                <a:latin typeface="TimesNewRomanPSMT"/>
              </a:rPr>
              <a:t>2. Where the value of the dispute exceeds [EUR***] the claimant shall pay </a:t>
            </a:r>
            <a:r>
              <a:rPr lang="en-US" sz="1200" b="1" i="1" dirty="0">
                <a:latin typeface="TimesNewRomanPSMT"/>
              </a:rPr>
              <a:t>a value-based fee for the action for a declaration of non-infringement </a:t>
            </a:r>
            <a:r>
              <a:rPr lang="en-US" sz="1200" i="1" dirty="0">
                <a:latin typeface="TimesNewRomanPSMT"/>
              </a:rPr>
              <a:t>in accordance with Part 6 [Rules 370.2(b) and 371.4]. </a:t>
            </a:r>
            <a:endParaRPr lang="en-US" sz="1200" i="1" dirty="0" smtClean="0">
              <a:latin typeface="TimesNewRomanPSMT"/>
            </a:endParaRPr>
          </a:p>
          <a:p>
            <a:endParaRPr lang="en-US" sz="1200" b="1" kern="0" dirty="0">
              <a:solidFill>
                <a:schemeClr val="accent2"/>
              </a:solidFill>
              <a:latin typeface="TimesNewRomanPSMT"/>
            </a:endParaRPr>
          </a:p>
          <a:p>
            <a:pPr>
              <a:spcBef>
                <a:spcPct val="20000"/>
              </a:spcBef>
              <a:buClr>
                <a:srgbClr val="FFFFFF"/>
              </a:buClr>
              <a:buSzPct val="95000"/>
              <a:defRPr/>
            </a:pPr>
            <a:r>
              <a:rPr lang="it-IT" b="1" kern="0" dirty="0" smtClean="0">
                <a:solidFill>
                  <a:schemeClr val="accent2"/>
                </a:solidFill>
                <a:latin typeface="Arial"/>
              </a:rPr>
              <a:t>Necessario pagare una </a:t>
            </a:r>
            <a:r>
              <a:rPr lang="it-IT" b="1" kern="0" dirty="0" smtClean="0">
                <a:solidFill>
                  <a:schemeClr val="tx2"/>
                </a:solidFill>
                <a:latin typeface="Arial"/>
              </a:rPr>
              <a:t>tassa fissa </a:t>
            </a:r>
            <a:r>
              <a:rPr lang="it-IT" b="1" kern="0" dirty="0" smtClean="0">
                <a:solidFill>
                  <a:schemeClr val="accent2"/>
                </a:solidFill>
                <a:latin typeface="Arial"/>
              </a:rPr>
              <a:t>per avviare l’azione di non-contraffazione</a:t>
            </a:r>
          </a:p>
          <a:p>
            <a:pPr>
              <a:spcBef>
                <a:spcPct val="20000"/>
              </a:spcBef>
              <a:buClr>
                <a:srgbClr val="FFFFFF"/>
              </a:buClr>
              <a:buSzPct val="95000"/>
              <a:defRPr/>
            </a:pPr>
            <a:endParaRPr lang="it-IT" b="1" kern="0" dirty="0" smtClean="0">
              <a:solidFill>
                <a:schemeClr val="accent2"/>
              </a:solidFill>
              <a:latin typeface="Arial"/>
            </a:endParaRPr>
          </a:p>
          <a:p>
            <a:pPr>
              <a:spcBef>
                <a:spcPct val="20000"/>
              </a:spcBef>
              <a:buClr>
                <a:srgbClr val="FFFFFF"/>
              </a:buClr>
              <a:buSzPct val="95000"/>
              <a:defRPr/>
            </a:pPr>
            <a:r>
              <a:rPr lang="it-IT" b="1" kern="0" dirty="0" smtClean="0">
                <a:solidFill>
                  <a:schemeClr val="accent2"/>
                </a:solidFill>
                <a:latin typeface="Arial"/>
              </a:rPr>
              <a:t>Durante l’interim procedure il </a:t>
            </a:r>
            <a:r>
              <a:rPr lang="it-IT" b="1" kern="0" dirty="0" err="1" smtClean="0">
                <a:solidFill>
                  <a:schemeClr val="accent2"/>
                </a:solidFill>
                <a:latin typeface="Arial"/>
              </a:rPr>
              <a:t>Judge</a:t>
            </a:r>
            <a:r>
              <a:rPr lang="it-IT" b="1" kern="0" dirty="0" smtClean="0">
                <a:solidFill>
                  <a:schemeClr val="accent2"/>
                </a:solidFill>
                <a:latin typeface="Arial"/>
              </a:rPr>
              <a:t> </a:t>
            </a:r>
            <a:r>
              <a:rPr lang="it-IT" b="1" kern="0" dirty="0" err="1" smtClean="0">
                <a:solidFill>
                  <a:schemeClr val="accent2"/>
                </a:solidFill>
                <a:latin typeface="Arial"/>
              </a:rPr>
              <a:t>Rapporteur</a:t>
            </a:r>
            <a:r>
              <a:rPr lang="it-IT" b="1" kern="0" dirty="0" smtClean="0">
                <a:solidFill>
                  <a:schemeClr val="accent2"/>
                </a:solidFill>
                <a:latin typeface="Arial"/>
              </a:rPr>
              <a:t> decide l’effettivo valore della causa  </a:t>
            </a:r>
            <a:r>
              <a:rPr lang="it-IT" b="1" kern="0" dirty="0" smtClean="0">
                <a:solidFill>
                  <a:schemeClr val="accent2"/>
                </a:solidFill>
                <a:latin typeface="Arial"/>
                <a:sym typeface="Wingdings" panose="05000000000000000000" pitchFamily="2" charset="2"/>
              </a:rPr>
              <a:t> al di sopra di una certo valore, la tassa non è più fissa ma dipende dal valore stesso attribuito</a:t>
            </a:r>
            <a:endParaRPr lang="it-IT" b="1" kern="0" dirty="0">
              <a:solidFill>
                <a:schemeClr val="accent2"/>
              </a:solidFill>
              <a:latin typeface="Arial"/>
            </a:endParaRPr>
          </a:p>
        </p:txBody>
      </p:sp>
    </p:spTree>
    <p:extLst>
      <p:ext uri="{BB962C8B-B14F-4D97-AF65-F5344CB8AC3E}">
        <p14:creationId xmlns:p14="http://schemas.microsoft.com/office/powerpoint/2010/main" val="6286598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5"/>
          <p:cNvGraphicFramePr>
            <a:graphicFrameLocks noGrp="1"/>
          </p:cNvGraphicFramePr>
          <p:nvPr>
            <p:ph idx="1"/>
            <p:extLst>
              <p:ext uri="{D42A27DB-BD31-4B8C-83A1-F6EECF244321}">
                <p14:modId xmlns:p14="http://schemas.microsoft.com/office/powerpoint/2010/main" val="474711547"/>
              </p:ext>
            </p:extLst>
          </p:nvPr>
        </p:nvGraphicFramePr>
        <p:xfrm>
          <a:off x="467545" y="821921"/>
          <a:ext cx="8373616" cy="590855"/>
        </p:xfrm>
        <a:graphic>
          <a:graphicData uri="http://schemas.openxmlformats.org/drawingml/2006/table">
            <a:tbl>
              <a:tblPr firstRow="1" bandRow="1">
                <a:tableStyleId>{5C22544A-7EE6-4342-B048-85BDC9FD1C3A}</a:tableStyleId>
              </a:tblPr>
              <a:tblGrid>
                <a:gridCol w="8373616"/>
              </a:tblGrid>
              <a:tr h="590855">
                <a:tc>
                  <a:txBody>
                    <a:bodyPr/>
                    <a:lstStyle/>
                    <a:p>
                      <a:pPr>
                        <a:lnSpc>
                          <a:spcPct val="150000"/>
                        </a:lnSpc>
                        <a:buClr>
                          <a:srgbClr val="152642"/>
                        </a:buClr>
                        <a:buSzPct val="110000"/>
                      </a:pPr>
                      <a:r>
                        <a:rPr lang="it-IT" sz="1800" b="1" dirty="0" smtClean="0">
                          <a:solidFill>
                            <a:srgbClr val="042F50"/>
                          </a:solidFill>
                          <a:latin typeface="Times New Roman" charset="0"/>
                          <a:ea typeface="Times New Roman" charset="0"/>
                          <a:cs typeface="Times New Roman" charset="0"/>
                        </a:rPr>
                        <a:t>ACCERTAMENTO NEGATIVO</a:t>
                      </a:r>
                      <a:r>
                        <a:rPr lang="it-IT" sz="1800" b="1" baseline="0" dirty="0" smtClean="0">
                          <a:solidFill>
                            <a:srgbClr val="042F50"/>
                          </a:solidFill>
                          <a:latin typeface="Times New Roman" charset="0"/>
                          <a:ea typeface="Times New Roman" charset="0"/>
                          <a:cs typeface="Times New Roman" charset="0"/>
                        </a:rPr>
                        <a:t> DELLA CONTRAFFAZIONE: COSTI  (2)</a:t>
                      </a:r>
                    </a:p>
                  </a:txBody>
                  <a:tcPr>
                    <a:lnL w="28575" cap="flat" cmpd="sng" algn="ctr">
                      <a:solidFill>
                        <a:srgbClr val="C70021"/>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sp>
        <p:nvSpPr>
          <p:cNvPr id="6" name="Rettangolo 5"/>
          <p:cNvSpPr/>
          <p:nvPr/>
        </p:nvSpPr>
        <p:spPr>
          <a:xfrm>
            <a:off x="524407" y="1412776"/>
            <a:ext cx="8229600" cy="5995487"/>
          </a:xfrm>
          <a:prstGeom prst="rect">
            <a:avLst/>
          </a:prstGeom>
        </p:spPr>
        <p:txBody>
          <a:bodyPr wrap="square">
            <a:spAutoFit/>
          </a:bodyPr>
          <a:lstStyle/>
          <a:p>
            <a:r>
              <a:rPr lang="en-US" sz="1200" i="1" u="sng" kern="0" dirty="0" smtClean="0">
                <a:latin typeface="TimesNewRomanPSMT"/>
              </a:rPr>
              <a:t>Rule </a:t>
            </a:r>
            <a:r>
              <a:rPr lang="en-US" sz="1200" i="1" u="sng" kern="0" dirty="0">
                <a:latin typeface="TimesNewRomanPSMT"/>
              </a:rPr>
              <a:t>370 – Court fees </a:t>
            </a:r>
            <a:endParaRPr lang="en-US" sz="1200" i="1" u="sng" kern="0" dirty="0" smtClean="0">
              <a:latin typeface="TimesNewRomanPSMT"/>
            </a:endParaRPr>
          </a:p>
          <a:p>
            <a:r>
              <a:rPr lang="en-US" sz="1200" i="1" kern="0" dirty="0" smtClean="0">
                <a:latin typeface="TimesNewRomanPSMT"/>
              </a:rPr>
              <a:t>…</a:t>
            </a:r>
            <a:endParaRPr lang="en-US" sz="1200" i="1" kern="0" dirty="0">
              <a:latin typeface="TimesNewRomanPSMT"/>
            </a:endParaRPr>
          </a:p>
          <a:p>
            <a:r>
              <a:rPr lang="en-US" sz="1200" i="1" kern="0" dirty="0">
                <a:latin typeface="TimesNewRomanPSMT"/>
              </a:rPr>
              <a:t>2. A </a:t>
            </a:r>
            <a:r>
              <a:rPr lang="en-US" sz="1200" b="1" i="1" kern="0" dirty="0">
                <a:latin typeface="TimesNewRomanPSMT"/>
              </a:rPr>
              <a:t>fixed fee </a:t>
            </a:r>
            <a:r>
              <a:rPr lang="en-US" sz="1200" i="1" kern="0" dirty="0">
                <a:latin typeface="TimesNewRomanPSMT"/>
              </a:rPr>
              <a:t>shall be paid in accordance with section I (fixed fees) of the table </a:t>
            </a:r>
            <a:r>
              <a:rPr lang="en-US" sz="1200" i="1" kern="0" dirty="0" smtClean="0">
                <a:latin typeface="TimesNewRomanPSMT"/>
              </a:rPr>
              <a:t>of fees </a:t>
            </a:r>
            <a:r>
              <a:rPr lang="en-US" sz="1200" i="1" kern="0" dirty="0">
                <a:latin typeface="TimesNewRomanPSMT"/>
              </a:rPr>
              <a:t>adopted by the Administrative Committee for the following actions at the </a:t>
            </a:r>
            <a:r>
              <a:rPr lang="en-US" sz="1200" i="1" kern="0" dirty="0" smtClean="0">
                <a:latin typeface="TimesNewRomanPSMT"/>
              </a:rPr>
              <a:t>Court of </a:t>
            </a:r>
            <a:r>
              <a:rPr lang="en-US" sz="1200" i="1" kern="0" dirty="0">
                <a:latin typeface="TimesNewRomanPSMT"/>
              </a:rPr>
              <a:t>First Instance</a:t>
            </a:r>
            <a:r>
              <a:rPr lang="en-US" sz="1200" i="1" kern="0" dirty="0" smtClean="0">
                <a:latin typeface="TimesNewRomanPSMT"/>
              </a:rPr>
              <a:t>:</a:t>
            </a:r>
          </a:p>
          <a:p>
            <a:r>
              <a:rPr lang="en-US" sz="1200" i="1" kern="0" dirty="0" smtClean="0">
                <a:latin typeface="TimesNewRomanPSMT"/>
              </a:rPr>
              <a:t>…</a:t>
            </a:r>
          </a:p>
          <a:p>
            <a:r>
              <a:rPr lang="en-US" sz="1200" i="1" kern="0" dirty="0">
                <a:latin typeface="TimesNewRomanPSMT"/>
              </a:rPr>
              <a:t>(3.) Action for declaration of non-infringement [R. 68</a:t>
            </a:r>
            <a:r>
              <a:rPr lang="en-US" sz="1200" i="1" kern="0" dirty="0" smtClean="0">
                <a:latin typeface="TimesNewRomanPSMT"/>
              </a:rPr>
              <a:t>]…   </a:t>
            </a:r>
            <a:r>
              <a:rPr lang="en-US" sz="1200" i="1" kern="0" dirty="0" smtClean="0">
                <a:latin typeface="TimesNewRomanPSMT"/>
                <a:sym typeface="Wingdings" panose="05000000000000000000" pitchFamily="2" charset="2"/>
              </a:rPr>
              <a:t></a:t>
            </a:r>
            <a:r>
              <a:rPr lang="en-US" sz="1200" b="1" i="1" kern="0" dirty="0" smtClean="0">
                <a:latin typeface="TimesNewRomanPSMT"/>
                <a:sym typeface="Wingdings" panose="05000000000000000000" pitchFamily="2" charset="2"/>
              </a:rPr>
              <a:t>11.000 €</a:t>
            </a:r>
            <a:endParaRPr lang="en-US" sz="1200" b="1" i="1" kern="0" dirty="0" smtClean="0">
              <a:latin typeface="TimesNewRomanPSMT"/>
            </a:endParaRPr>
          </a:p>
          <a:p>
            <a:endParaRPr lang="en-US" sz="1200" i="1" kern="0" dirty="0" smtClean="0">
              <a:latin typeface="TimesNewRomanPSMT"/>
            </a:endParaRPr>
          </a:p>
          <a:p>
            <a:r>
              <a:rPr lang="en-US" sz="1200" i="1" kern="0" dirty="0">
                <a:latin typeface="TimesNewRomanPSMT"/>
              </a:rPr>
              <a:t>3. </a:t>
            </a:r>
            <a:r>
              <a:rPr lang="en-US" sz="1200" i="1" u="sng" kern="0" dirty="0">
                <a:latin typeface="TimesNewRomanPSMT"/>
              </a:rPr>
              <a:t>In addition to the fixed fee</a:t>
            </a:r>
            <a:r>
              <a:rPr lang="en-US" sz="1200" i="1" kern="0" dirty="0">
                <a:latin typeface="TimesNewRomanPSMT"/>
              </a:rPr>
              <a:t> </a:t>
            </a:r>
            <a:r>
              <a:rPr lang="en-US" sz="1200" b="1" i="1" kern="0" dirty="0">
                <a:latin typeface="TimesNewRomanPSMT"/>
              </a:rPr>
              <a:t>a value-based fee </a:t>
            </a:r>
            <a:r>
              <a:rPr lang="en-US" sz="1200" i="1" kern="0" dirty="0">
                <a:latin typeface="TimesNewRomanPSMT"/>
              </a:rPr>
              <a:t>shall be due in accordance </a:t>
            </a:r>
            <a:r>
              <a:rPr lang="en-US" sz="1200" i="1" kern="0" dirty="0" smtClean="0">
                <a:latin typeface="TimesNewRomanPSMT"/>
              </a:rPr>
              <a:t>with section </a:t>
            </a:r>
            <a:r>
              <a:rPr lang="en-US" sz="1200" i="1" kern="0" dirty="0">
                <a:latin typeface="TimesNewRomanPSMT"/>
              </a:rPr>
              <a:t>II (value-based fees) of the table of fees for those actions at the Court of </a:t>
            </a:r>
            <a:r>
              <a:rPr lang="en-US" sz="1200" i="1" kern="0" dirty="0" smtClean="0">
                <a:latin typeface="TimesNewRomanPSMT"/>
              </a:rPr>
              <a:t>First instance </a:t>
            </a:r>
            <a:r>
              <a:rPr lang="en-US" sz="1200" i="1" kern="0" dirty="0">
                <a:latin typeface="TimesNewRomanPSMT"/>
              </a:rPr>
              <a:t>of the preceding paragraph, which exceed a value of </a:t>
            </a:r>
            <a:r>
              <a:rPr lang="en-US" sz="1200" i="1" u="sng" kern="0" dirty="0">
                <a:latin typeface="TimesNewRomanPSMT"/>
              </a:rPr>
              <a:t>500.000</a:t>
            </a:r>
            <a:r>
              <a:rPr lang="en-US" sz="1200" i="1" kern="0" dirty="0">
                <a:latin typeface="TimesNewRomanPSMT"/>
              </a:rPr>
              <a:t> €</a:t>
            </a:r>
            <a:r>
              <a:rPr lang="en-US" sz="1200" i="1" kern="0" dirty="0" smtClean="0">
                <a:latin typeface="TimesNewRomanPSMT"/>
              </a:rPr>
              <a:t>.</a:t>
            </a:r>
          </a:p>
          <a:p>
            <a:r>
              <a:rPr lang="en-US" sz="1200" i="1" kern="0" dirty="0" smtClean="0">
                <a:latin typeface="TimesNewRomanPSMT"/>
              </a:rPr>
              <a:t>…</a:t>
            </a:r>
          </a:p>
          <a:p>
            <a:endParaRPr lang="en-US" sz="1200" i="1" kern="0" dirty="0">
              <a:latin typeface="TimesNewRomanPSMT"/>
            </a:endParaRPr>
          </a:p>
          <a:p>
            <a:r>
              <a:rPr lang="en-US" sz="1200" i="1" u="sng" kern="0" dirty="0">
                <a:latin typeface="TimesNewRomanPSMT"/>
              </a:rPr>
              <a:t>Rule 371 – Time periods for paying court fees</a:t>
            </a:r>
          </a:p>
          <a:p>
            <a:r>
              <a:rPr lang="en-US" sz="1200" i="1" kern="0" dirty="0">
                <a:latin typeface="TimesNewRomanPSMT"/>
              </a:rPr>
              <a:t>1. The fixed fees [Rules …70, …] shall be paid at the time of lodging the relevant pleading or application. …</a:t>
            </a:r>
          </a:p>
          <a:p>
            <a:r>
              <a:rPr lang="en-US" sz="1200" i="1" kern="0" dirty="0">
                <a:latin typeface="TimesNewRomanPSMT"/>
              </a:rPr>
              <a:t>…</a:t>
            </a:r>
          </a:p>
          <a:p>
            <a:r>
              <a:rPr lang="en-US" sz="1200" i="1" kern="0" dirty="0">
                <a:latin typeface="TimesNewRomanPSMT"/>
              </a:rPr>
              <a:t>4. The value-based fee shall be paid within </a:t>
            </a:r>
            <a:r>
              <a:rPr lang="en-US" sz="1200" i="1" u="sng" kern="0" dirty="0">
                <a:latin typeface="TimesNewRomanPSMT"/>
              </a:rPr>
              <a:t>10 days </a:t>
            </a:r>
            <a:r>
              <a:rPr lang="en-US" sz="1200" i="1" kern="0" dirty="0">
                <a:latin typeface="TimesNewRomanPSMT"/>
              </a:rPr>
              <a:t>of service of the order determining the value of the dispute in accordance with the Rules ..74…. </a:t>
            </a:r>
          </a:p>
          <a:p>
            <a:endParaRPr lang="en-US" sz="800" kern="0" dirty="0" smtClean="0">
              <a:latin typeface="TimesNewRomanPSMT"/>
            </a:endParaRPr>
          </a:p>
          <a:p>
            <a:pPr>
              <a:spcBef>
                <a:spcPct val="20000"/>
              </a:spcBef>
              <a:buClr>
                <a:srgbClr val="FFFFFF"/>
              </a:buClr>
              <a:buSzPct val="95000"/>
              <a:defRPr/>
            </a:pPr>
            <a:endParaRPr lang="en-US" sz="800" u="sng" kern="0" dirty="0" smtClean="0">
              <a:latin typeface="TimesNewRomanPSMT"/>
            </a:endParaRPr>
          </a:p>
          <a:p>
            <a:pPr>
              <a:spcBef>
                <a:spcPct val="20000"/>
              </a:spcBef>
              <a:buClr>
                <a:srgbClr val="FFFFFF"/>
              </a:buClr>
              <a:buSzPct val="95000"/>
              <a:defRPr/>
            </a:pPr>
            <a:r>
              <a:rPr lang="it-IT" b="1" kern="0" dirty="0" smtClean="0">
                <a:solidFill>
                  <a:schemeClr val="accent2"/>
                </a:solidFill>
                <a:latin typeface="Arial"/>
              </a:rPr>
              <a:t>Prevista una </a:t>
            </a:r>
            <a:r>
              <a:rPr lang="it-IT" b="1" u="sng" kern="0" dirty="0" smtClean="0">
                <a:solidFill>
                  <a:schemeClr val="tx2"/>
                </a:solidFill>
                <a:latin typeface="Arial"/>
              </a:rPr>
              <a:t>tassa fissa</a:t>
            </a:r>
            <a:r>
              <a:rPr lang="it-IT" b="1" kern="0" dirty="0" smtClean="0">
                <a:solidFill>
                  <a:schemeClr val="tx2"/>
                </a:solidFill>
                <a:latin typeface="Arial"/>
              </a:rPr>
              <a:t> </a:t>
            </a:r>
            <a:r>
              <a:rPr lang="it-IT" b="1" kern="0" dirty="0" smtClean="0">
                <a:solidFill>
                  <a:schemeClr val="accent2"/>
                </a:solidFill>
                <a:latin typeface="Arial"/>
              </a:rPr>
              <a:t>per avviare l’azione di non contraffazione </a:t>
            </a:r>
            <a:r>
              <a:rPr lang="it-IT" b="1" kern="0" dirty="0" smtClean="0">
                <a:solidFill>
                  <a:schemeClr val="accent2"/>
                </a:solidFill>
                <a:latin typeface="Arial"/>
                <a:sym typeface="Wingdings" panose="05000000000000000000" pitchFamily="2" charset="2"/>
              </a:rPr>
              <a:t></a:t>
            </a:r>
            <a:r>
              <a:rPr lang="it-IT" b="1" kern="0" dirty="0" smtClean="0">
                <a:solidFill>
                  <a:schemeClr val="tx2"/>
                </a:solidFill>
                <a:latin typeface="Arial"/>
              </a:rPr>
              <a:t>11.000 €</a:t>
            </a:r>
          </a:p>
          <a:p>
            <a:pPr>
              <a:spcBef>
                <a:spcPct val="20000"/>
              </a:spcBef>
              <a:buClr>
                <a:srgbClr val="FFFFFF"/>
              </a:buClr>
              <a:buSzPct val="95000"/>
              <a:defRPr/>
            </a:pPr>
            <a:endParaRPr lang="it-IT" sz="1000" b="1" kern="0" dirty="0" smtClean="0">
              <a:solidFill>
                <a:schemeClr val="tx2"/>
              </a:solidFill>
              <a:latin typeface="Arial"/>
            </a:endParaRPr>
          </a:p>
          <a:p>
            <a:pPr>
              <a:spcBef>
                <a:spcPct val="20000"/>
              </a:spcBef>
              <a:buClr>
                <a:srgbClr val="FFFFFF"/>
              </a:buClr>
              <a:buSzPct val="95000"/>
              <a:defRPr/>
            </a:pPr>
            <a:r>
              <a:rPr lang="it-IT" b="1" kern="0" dirty="0" smtClean="0">
                <a:solidFill>
                  <a:schemeClr val="accent2"/>
                </a:solidFill>
                <a:latin typeface="Arial"/>
              </a:rPr>
              <a:t>In aggiunta, per valore superiore ai </a:t>
            </a:r>
            <a:r>
              <a:rPr lang="it-IT" b="1" kern="0" dirty="0" smtClean="0">
                <a:solidFill>
                  <a:srgbClr val="00B050"/>
                </a:solidFill>
                <a:latin typeface="Arial"/>
              </a:rPr>
              <a:t>500.000 €</a:t>
            </a:r>
            <a:r>
              <a:rPr lang="it-IT" b="1" kern="0" dirty="0" smtClean="0">
                <a:solidFill>
                  <a:schemeClr val="accent2"/>
                </a:solidFill>
                <a:latin typeface="Arial"/>
              </a:rPr>
              <a:t>, prevista una </a:t>
            </a:r>
            <a:r>
              <a:rPr lang="it-IT" b="1" u="sng" kern="0" dirty="0" smtClean="0">
                <a:solidFill>
                  <a:schemeClr val="tx2"/>
                </a:solidFill>
                <a:latin typeface="Arial"/>
              </a:rPr>
              <a:t>tassa basata sul valore della causa</a:t>
            </a:r>
            <a:r>
              <a:rPr lang="it-IT" b="1" kern="0" dirty="0" smtClean="0">
                <a:solidFill>
                  <a:schemeClr val="accent2"/>
                </a:solidFill>
                <a:latin typeface="Arial"/>
              </a:rPr>
              <a:t> da pagare </a:t>
            </a:r>
            <a:r>
              <a:rPr lang="it-IT" b="1" u="sng" kern="0" dirty="0" smtClean="0">
                <a:solidFill>
                  <a:schemeClr val="tx2"/>
                </a:solidFill>
                <a:latin typeface="Arial"/>
              </a:rPr>
              <a:t>entro 10 giorni</a:t>
            </a:r>
            <a:r>
              <a:rPr lang="it-IT" b="1" kern="0" dirty="0" smtClean="0">
                <a:solidFill>
                  <a:schemeClr val="tx2"/>
                </a:solidFill>
                <a:latin typeface="Arial"/>
              </a:rPr>
              <a:t> </a:t>
            </a:r>
            <a:r>
              <a:rPr lang="it-IT" b="1" kern="0" dirty="0" smtClean="0">
                <a:solidFill>
                  <a:schemeClr val="accent2"/>
                </a:solidFill>
                <a:latin typeface="Arial"/>
              </a:rPr>
              <a:t>dalla notifica della decisione del </a:t>
            </a:r>
            <a:r>
              <a:rPr lang="it-IT" b="1" kern="0" dirty="0" err="1" smtClean="0">
                <a:solidFill>
                  <a:schemeClr val="accent2"/>
                </a:solidFill>
                <a:latin typeface="Arial"/>
              </a:rPr>
              <a:t>Judge</a:t>
            </a:r>
            <a:r>
              <a:rPr lang="it-IT" b="1" kern="0" dirty="0" smtClean="0">
                <a:solidFill>
                  <a:schemeClr val="accent2"/>
                </a:solidFill>
                <a:latin typeface="Arial"/>
              </a:rPr>
              <a:t> </a:t>
            </a:r>
            <a:r>
              <a:rPr lang="it-IT" b="1" kern="0" dirty="0" err="1" smtClean="0">
                <a:solidFill>
                  <a:schemeClr val="accent2"/>
                </a:solidFill>
                <a:latin typeface="Arial"/>
              </a:rPr>
              <a:t>Rapporteur</a:t>
            </a:r>
            <a:endParaRPr lang="it-IT" b="1" kern="0" dirty="0" smtClean="0">
              <a:solidFill>
                <a:schemeClr val="accent2"/>
              </a:solidFill>
              <a:latin typeface="Arial"/>
            </a:endParaRPr>
          </a:p>
          <a:p>
            <a:pPr>
              <a:spcBef>
                <a:spcPct val="20000"/>
              </a:spcBef>
              <a:buClr>
                <a:srgbClr val="FFFFFF"/>
              </a:buClr>
              <a:buSzPct val="95000"/>
              <a:defRPr/>
            </a:pPr>
            <a:endParaRPr lang="it-IT" b="1" kern="0" dirty="0" smtClean="0">
              <a:solidFill>
                <a:schemeClr val="accent2"/>
              </a:solidFill>
              <a:latin typeface="Arial"/>
            </a:endParaRPr>
          </a:p>
          <a:p>
            <a:pPr>
              <a:spcBef>
                <a:spcPct val="20000"/>
              </a:spcBef>
              <a:buClr>
                <a:srgbClr val="FFFFFF"/>
              </a:buClr>
              <a:buSzPct val="95000"/>
              <a:defRPr/>
            </a:pPr>
            <a:endParaRPr lang="it-IT" b="1" kern="0" dirty="0">
              <a:solidFill>
                <a:schemeClr val="accent2"/>
              </a:solidFill>
              <a:latin typeface="Arial"/>
            </a:endParaRPr>
          </a:p>
        </p:txBody>
      </p:sp>
    </p:spTree>
    <p:extLst>
      <p:ext uri="{BB962C8B-B14F-4D97-AF65-F5344CB8AC3E}">
        <p14:creationId xmlns:p14="http://schemas.microsoft.com/office/powerpoint/2010/main" val="21925192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5"/>
          <p:cNvGraphicFramePr>
            <a:graphicFrameLocks noGrp="1"/>
          </p:cNvGraphicFramePr>
          <p:nvPr>
            <p:ph idx="1"/>
            <p:extLst>
              <p:ext uri="{D42A27DB-BD31-4B8C-83A1-F6EECF244321}">
                <p14:modId xmlns:p14="http://schemas.microsoft.com/office/powerpoint/2010/main" val="2260537042"/>
              </p:ext>
            </p:extLst>
          </p:nvPr>
        </p:nvGraphicFramePr>
        <p:xfrm>
          <a:off x="467545" y="821921"/>
          <a:ext cx="8373616" cy="590855"/>
        </p:xfrm>
        <a:graphic>
          <a:graphicData uri="http://schemas.openxmlformats.org/drawingml/2006/table">
            <a:tbl>
              <a:tblPr firstRow="1" bandRow="1">
                <a:tableStyleId>{5C22544A-7EE6-4342-B048-85BDC9FD1C3A}</a:tableStyleId>
              </a:tblPr>
              <a:tblGrid>
                <a:gridCol w="8373616"/>
              </a:tblGrid>
              <a:tr h="590855">
                <a:tc>
                  <a:txBody>
                    <a:bodyPr/>
                    <a:lstStyle/>
                    <a:p>
                      <a:pPr>
                        <a:lnSpc>
                          <a:spcPct val="150000"/>
                        </a:lnSpc>
                        <a:buClr>
                          <a:srgbClr val="152642"/>
                        </a:buClr>
                        <a:buSzPct val="110000"/>
                      </a:pPr>
                      <a:r>
                        <a:rPr lang="it-IT" sz="1800" b="1" dirty="0" smtClean="0">
                          <a:solidFill>
                            <a:srgbClr val="042F50"/>
                          </a:solidFill>
                          <a:latin typeface="Times New Roman" charset="0"/>
                          <a:ea typeface="Times New Roman" charset="0"/>
                          <a:cs typeface="Times New Roman" charset="0"/>
                        </a:rPr>
                        <a:t>ACCERTAMENTO NEGATIVO</a:t>
                      </a:r>
                      <a:r>
                        <a:rPr lang="it-IT" sz="1800" b="1" baseline="0" dirty="0" smtClean="0">
                          <a:solidFill>
                            <a:srgbClr val="042F50"/>
                          </a:solidFill>
                          <a:latin typeface="Times New Roman" charset="0"/>
                          <a:ea typeface="Times New Roman" charset="0"/>
                          <a:cs typeface="Times New Roman" charset="0"/>
                        </a:rPr>
                        <a:t> DELLA CONTRAFFAZIONE: COSTI  (3)</a:t>
                      </a:r>
                    </a:p>
                  </a:txBody>
                  <a:tcPr>
                    <a:lnL w="28575" cap="flat" cmpd="sng" algn="ctr">
                      <a:solidFill>
                        <a:srgbClr val="C70021"/>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sp>
        <p:nvSpPr>
          <p:cNvPr id="6" name="Rettangolo 5"/>
          <p:cNvSpPr/>
          <p:nvPr/>
        </p:nvSpPr>
        <p:spPr>
          <a:xfrm>
            <a:off x="524407" y="1412776"/>
            <a:ext cx="8229600" cy="701731"/>
          </a:xfrm>
          <a:prstGeom prst="rect">
            <a:avLst/>
          </a:prstGeom>
        </p:spPr>
        <p:txBody>
          <a:bodyPr wrap="square">
            <a:spAutoFit/>
          </a:bodyPr>
          <a:lstStyle/>
          <a:p>
            <a:pPr>
              <a:spcBef>
                <a:spcPct val="20000"/>
              </a:spcBef>
              <a:buClr>
                <a:srgbClr val="FFFFFF"/>
              </a:buClr>
              <a:buSzPct val="95000"/>
              <a:defRPr/>
            </a:pPr>
            <a:endParaRPr lang="it-IT" b="1" kern="0" dirty="0" smtClean="0">
              <a:solidFill>
                <a:schemeClr val="accent2"/>
              </a:solidFill>
              <a:latin typeface="Arial"/>
            </a:endParaRPr>
          </a:p>
          <a:p>
            <a:pPr>
              <a:spcBef>
                <a:spcPct val="20000"/>
              </a:spcBef>
              <a:buClr>
                <a:srgbClr val="FFFFFF"/>
              </a:buClr>
              <a:buSzPct val="95000"/>
              <a:defRPr/>
            </a:pPr>
            <a:endParaRPr lang="it-IT" b="1" kern="0" dirty="0">
              <a:solidFill>
                <a:schemeClr val="accent2"/>
              </a:solidFill>
              <a:latin typeface="Aria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447867"/>
            <a:ext cx="4236803" cy="4680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19558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5"/>
          <p:cNvGraphicFramePr>
            <a:graphicFrameLocks noGrp="1"/>
          </p:cNvGraphicFramePr>
          <p:nvPr>
            <p:ph idx="1"/>
            <p:extLst>
              <p:ext uri="{D42A27DB-BD31-4B8C-83A1-F6EECF244321}">
                <p14:modId xmlns:p14="http://schemas.microsoft.com/office/powerpoint/2010/main" val="853221734"/>
              </p:ext>
            </p:extLst>
          </p:nvPr>
        </p:nvGraphicFramePr>
        <p:xfrm>
          <a:off x="467545" y="821921"/>
          <a:ext cx="8373616" cy="590855"/>
        </p:xfrm>
        <a:graphic>
          <a:graphicData uri="http://schemas.openxmlformats.org/drawingml/2006/table">
            <a:tbl>
              <a:tblPr firstRow="1" bandRow="1">
                <a:tableStyleId>{5C22544A-7EE6-4342-B048-85BDC9FD1C3A}</a:tableStyleId>
              </a:tblPr>
              <a:tblGrid>
                <a:gridCol w="8373616"/>
              </a:tblGrid>
              <a:tr h="590855">
                <a:tc>
                  <a:txBody>
                    <a:bodyPr/>
                    <a:lstStyle/>
                    <a:p>
                      <a:pPr>
                        <a:lnSpc>
                          <a:spcPct val="150000"/>
                        </a:lnSpc>
                        <a:buClr>
                          <a:srgbClr val="152642"/>
                        </a:buClr>
                        <a:buSzPct val="110000"/>
                      </a:pPr>
                      <a:r>
                        <a:rPr lang="it-IT" sz="1800" b="1" dirty="0" smtClean="0">
                          <a:solidFill>
                            <a:srgbClr val="042F50"/>
                          </a:solidFill>
                          <a:latin typeface="Times New Roman" charset="0"/>
                          <a:ea typeface="Times New Roman" charset="0"/>
                          <a:cs typeface="Times New Roman" charset="0"/>
                        </a:rPr>
                        <a:t>ACCERTAMENTO NEGATIVO</a:t>
                      </a:r>
                      <a:r>
                        <a:rPr lang="it-IT" sz="1800" b="1" baseline="0" dirty="0" smtClean="0">
                          <a:solidFill>
                            <a:srgbClr val="042F50"/>
                          </a:solidFill>
                          <a:latin typeface="Times New Roman" charset="0"/>
                          <a:ea typeface="Times New Roman" charset="0"/>
                          <a:cs typeface="Times New Roman" charset="0"/>
                        </a:rPr>
                        <a:t> DELLA CONTRAFFAZIONE: COSTI  (4)</a:t>
                      </a:r>
                    </a:p>
                  </a:txBody>
                  <a:tcPr>
                    <a:lnL w="28575" cap="flat" cmpd="sng" algn="ctr">
                      <a:solidFill>
                        <a:srgbClr val="C70021"/>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sp>
        <p:nvSpPr>
          <p:cNvPr id="6" name="Rettangolo 5"/>
          <p:cNvSpPr/>
          <p:nvPr/>
        </p:nvSpPr>
        <p:spPr>
          <a:xfrm>
            <a:off x="524407" y="1412776"/>
            <a:ext cx="8229600" cy="4099584"/>
          </a:xfrm>
          <a:prstGeom prst="rect">
            <a:avLst/>
          </a:prstGeom>
        </p:spPr>
        <p:txBody>
          <a:bodyPr wrap="square">
            <a:spAutoFit/>
          </a:bodyPr>
          <a:lstStyle/>
          <a:p>
            <a:r>
              <a:rPr lang="en-US" sz="1200" i="1" u="sng" kern="0" dirty="0" smtClean="0">
                <a:latin typeface="TimesNewRomanPSMT"/>
              </a:rPr>
              <a:t>Rule </a:t>
            </a:r>
            <a:r>
              <a:rPr lang="en-US" sz="1200" i="1" u="sng" kern="0" dirty="0">
                <a:latin typeface="TimesNewRomanPSMT"/>
              </a:rPr>
              <a:t>370 – Court fees </a:t>
            </a:r>
            <a:endParaRPr lang="en-US" sz="1200" i="1" u="sng" kern="0" dirty="0" smtClean="0">
              <a:latin typeface="TimesNewRomanPSMT"/>
            </a:endParaRPr>
          </a:p>
          <a:p>
            <a:r>
              <a:rPr lang="en-US" sz="1200" i="1" kern="0" dirty="0" smtClean="0">
                <a:latin typeface="TimesNewRomanPSMT"/>
              </a:rPr>
              <a:t>…</a:t>
            </a:r>
            <a:endParaRPr lang="en-US" sz="1200" i="1" kern="0" dirty="0">
              <a:latin typeface="TimesNewRomanPSMT"/>
            </a:endParaRPr>
          </a:p>
          <a:p>
            <a:r>
              <a:rPr lang="en-US" sz="1200" i="1" kern="0" dirty="0">
                <a:latin typeface="TimesNewRomanPSMT"/>
              </a:rPr>
              <a:t>7. If an action has more than one claimant and/or more than one defendant or if an</a:t>
            </a:r>
          </a:p>
          <a:p>
            <a:r>
              <a:rPr lang="en-US" sz="1200" i="1" kern="0" dirty="0">
                <a:latin typeface="TimesNewRomanPSMT"/>
              </a:rPr>
              <a:t>action concerns a plurality of patents only one fixed fee and, if applicable, one </a:t>
            </a:r>
            <a:r>
              <a:rPr lang="en-US" sz="1200" i="1" kern="0" dirty="0" smtClean="0">
                <a:latin typeface="TimesNewRomanPSMT"/>
              </a:rPr>
              <a:t>value based</a:t>
            </a:r>
            <a:endParaRPr lang="en-US" sz="1200" i="1" kern="0" dirty="0">
              <a:latin typeface="TimesNewRomanPSMT"/>
            </a:endParaRPr>
          </a:p>
          <a:p>
            <a:r>
              <a:rPr lang="en-US" sz="1200" i="1" kern="0" dirty="0">
                <a:latin typeface="TimesNewRomanPSMT"/>
              </a:rPr>
              <a:t>fee shall apply</a:t>
            </a:r>
            <a:r>
              <a:rPr lang="en-US" sz="1200" i="1" kern="0" dirty="0" smtClean="0">
                <a:latin typeface="TimesNewRomanPSMT"/>
              </a:rPr>
              <a:t>.</a:t>
            </a:r>
          </a:p>
          <a:p>
            <a:r>
              <a:rPr lang="en-US" sz="1200" i="1" kern="0" dirty="0" smtClean="0">
                <a:latin typeface="TimesNewRomanPSMT"/>
              </a:rPr>
              <a:t>8</a:t>
            </a:r>
            <a:r>
              <a:rPr lang="en-US" sz="1200" i="1" kern="0" dirty="0">
                <a:latin typeface="TimesNewRomanPSMT"/>
              </a:rPr>
              <a:t>. Small enterprises and micro-enterprises are entitled to pay only </a:t>
            </a:r>
            <a:r>
              <a:rPr lang="en-US" sz="1200" b="1" i="1" kern="0" dirty="0">
                <a:latin typeface="TimesNewRomanPSMT"/>
              </a:rPr>
              <a:t>60 %</a:t>
            </a:r>
            <a:r>
              <a:rPr lang="en-US" sz="1200" i="1" kern="0" dirty="0">
                <a:latin typeface="TimesNewRomanPSMT"/>
              </a:rPr>
              <a:t> of the </a:t>
            </a:r>
            <a:r>
              <a:rPr lang="en-US" sz="1200" i="1" kern="0" dirty="0" smtClean="0">
                <a:latin typeface="TimesNewRomanPSMT"/>
              </a:rPr>
              <a:t>fees provided </a:t>
            </a:r>
            <a:r>
              <a:rPr lang="en-US" sz="1200" i="1" kern="0" dirty="0">
                <a:latin typeface="TimesNewRomanPSMT"/>
              </a:rPr>
              <a:t>for </a:t>
            </a:r>
            <a:r>
              <a:rPr lang="en-US" sz="1200" i="1" kern="0" dirty="0" smtClean="0">
                <a:latin typeface="TimesNewRomanPSMT"/>
              </a:rPr>
              <a:t>…</a:t>
            </a:r>
          </a:p>
          <a:p>
            <a:r>
              <a:rPr lang="en-US" sz="1200" i="1" kern="0" dirty="0">
                <a:latin typeface="TimesNewRomanPSMT"/>
              </a:rPr>
              <a:t>9. Reimbursements of fixed and value-based </a:t>
            </a:r>
            <a:r>
              <a:rPr lang="en-US" sz="1200" i="1" kern="0" dirty="0" smtClean="0">
                <a:latin typeface="TimesNewRomanPSMT"/>
              </a:rPr>
              <a:t>fees…</a:t>
            </a:r>
          </a:p>
          <a:p>
            <a:pPr>
              <a:spcBef>
                <a:spcPct val="20000"/>
              </a:spcBef>
              <a:buClr>
                <a:srgbClr val="FFFFFF"/>
              </a:buClr>
              <a:buSzPct val="95000"/>
              <a:defRPr/>
            </a:pPr>
            <a:endParaRPr lang="en-US" sz="1200" u="sng" kern="0" dirty="0" smtClean="0">
              <a:latin typeface="TimesNewRomanPSMT"/>
            </a:endParaRPr>
          </a:p>
          <a:p>
            <a:pPr>
              <a:spcBef>
                <a:spcPct val="20000"/>
              </a:spcBef>
              <a:buClr>
                <a:srgbClr val="FFFFFF"/>
              </a:buClr>
              <a:buSzPct val="95000"/>
              <a:defRPr/>
            </a:pPr>
            <a:r>
              <a:rPr lang="it-IT" b="1" kern="0" dirty="0" smtClean="0">
                <a:solidFill>
                  <a:schemeClr val="accent2"/>
                </a:solidFill>
                <a:latin typeface="Arial"/>
              </a:rPr>
              <a:t>- In caso di più attori, la tassa </a:t>
            </a:r>
            <a:r>
              <a:rPr lang="it-IT" b="1" kern="0" dirty="0" smtClean="0">
                <a:solidFill>
                  <a:schemeClr val="accent2"/>
                </a:solidFill>
                <a:latin typeface="Arial"/>
              </a:rPr>
              <a:t>(fissa e </a:t>
            </a:r>
            <a:r>
              <a:rPr lang="it-IT" b="1" kern="0" dirty="0" err="1" smtClean="0">
                <a:solidFill>
                  <a:schemeClr val="accent2"/>
                </a:solidFill>
                <a:latin typeface="Arial"/>
              </a:rPr>
              <a:t>value-based</a:t>
            </a:r>
            <a:r>
              <a:rPr lang="it-IT" b="1" kern="0" dirty="0" smtClean="0">
                <a:solidFill>
                  <a:schemeClr val="accent2"/>
                </a:solidFill>
                <a:latin typeface="Arial"/>
              </a:rPr>
              <a:t>) va pagata una sola volta</a:t>
            </a:r>
          </a:p>
          <a:p>
            <a:pPr>
              <a:spcBef>
                <a:spcPct val="20000"/>
              </a:spcBef>
              <a:buClr>
                <a:srgbClr val="FFFFFF"/>
              </a:buClr>
              <a:buSzPct val="95000"/>
              <a:defRPr/>
            </a:pPr>
            <a:r>
              <a:rPr lang="it-IT" b="1" kern="0" dirty="0" smtClean="0">
                <a:solidFill>
                  <a:schemeClr val="accent2"/>
                </a:solidFill>
                <a:latin typeface="Arial"/>
              </a:rPr>
              <a:t>- Previsto il pagamento del 60% della tassa piena (fissa e </a:t>
            </a:r>
            <a:r>
              <a:rPr lang="it-IT" b="1" kern="0" dirty="0" err="1" smtClean="0">
                <a:solidFill>
                  <a:schemeClr val="accent2"/>
                </a:solidFill>
                <a:latin typeface="Arial"/>
              </a:rPr>
              <a:t>value-based</a:t>
            </a:r>
            <a:r>
              <a:rPr lang="it-IT" b="1" kern="0" dirty="0" smtClean="0">
                <a:solidFill>
                  <a:schemeClr val="accent2"/>
                </a:solidFill>
                <a:latin typeface="Arial"/>
              </a:rPr>
              <a:t>) per piccole e micro imprese (</a:t>
            </a:r>
            <a:r>
              <a:rPr lang="en-US" b="1" kern="0" dirty="0">
                <a:solidFill>
                  <a:schemeClr val="accent2"/>
                </a:solidFill>
                <a:latin typeface="Arial"/>
              </a:rPr>
              <a:t>Recommendation of the European Commission n° 2003/361 of 6 May </a:t>
            </a:r>
            <a:r>
              <a:rPr lang="en-US" b="1" kern="0" dirty="0" smtClean="0">
                <a:solidFill>
                  <a:schemeClr val="accent2"/>
                </a:solidFill>
                <a:latin typeface="Arial"/>
              </a:rPr>
              <a:t>2003)</a:t>
            </a:r>
          </a:p>
          <a:p>
            <a:pPr>
              <a:spcBef>
                <a:spcPct val="20000"/>
              </a:spcBef>
              <a:buClr>
                <a:srgbClr val="FFFFFF"/>
              </a:buClr>
              <a:buSzPct val="95000"/>
              <a:defRPr/>
            </a:pPr>
            <a:r>
              <a:rPr lang="en-US" b="1" kern="0" dirty="0" smtClean="0">
                <a:solidFill>
                  <a:schemeClr val="accent2"/>
                </a:solidFill>
                <a:latin typeface="Arial"/>
              </a:rPr>
              <a:t>- </a:t>
            </a:r>
            <a:r>
              <a:rPr lang="en-US" b="1" kern="0" dirty="0" err="1" smtClean="0">
                <a:solidFill>
                  <a:schemeClr val="accent2"/>
                </a:solidFill>
                <a:latin typeface="Arial"/>
              </a:rPr>
              <a:t>Previsti</a:t>
            </a:r>
            <a:r>
              <a:rPr lang="en-US" b="1" kern="0" dirty="0" smtClean="0">
                <a:solidFill>
                  <a:schemeClr val="accent2"/>
                </a:solidFill>
                <a:latin typeface="Arial"/>
              </a:rPr>
              <a:t> </a:t>
            </a:r>
            <a:r>
              <a:rPr lang="en-US" b="1" kern="0" dirty="0" err="1" smtClean="0">
                <a:solidFill>
                  <a:schemeClr val="accent2"/>
                </a:solidFill>
                <a:latin typeface="Arial"/>
              </a:rPr>
              <a:t>rimborsi</a:t>
            </a:r>
            <a:r>
              <a:rPr lang="en-US" b="1" kern="0" dirty="0" smtClean="0">
                <a:solidFill>
                  <a:schemeClr val="accent2"/>
                </a:solidFill>
                <a:latin typeface="Arial"/>
              </a:rPr>
              <a:t> </a:t>
            </a:r>
            <a:r>
              <a:rPr lang="en-US" b="1" kern="0" dirty="0" err="1" smtClean="0">
                <a:solidFill>
                  <a:schemeClr val="accent2"/>
                </a:solidFill>
                <a:latin typeface="Arial"/>
              </a:rPr>
              <a:t>parziali</a:t>
            </a:r>
            <a:r>
              <a:rPr lang="en-US" b="1" kern="0" dirty="0" smtClean="0">
                <a:solidFill>
                  <a:schemeClr val="accent2"/>
                </a:solidFill>
                <a:latin typeface="Arial"/>
              </a:rPr>
              <a:t> in </a:t>
            </a:r>
            <a:r>
              <a:rPr lang="en-US" b="1" kern="0" dirty="0" err="1" smtClean="0">
                <a:solidFill>
                  <a:schemeClr val="accent2"/>
                </a:solidFill>
                <a:latin typeface="Arial"/>
              </a:rPr>
              <a:t>alcuni</a:t>
            </a:r>
            <a:r>
              <a:rPr lang="en-US" b="1" kern="0" dirty="0" smtClean="0">
                <a:solidFill>
                  <a:schemeClr val="accent2"/>
                </a:solidFill>
                <a:latin typeface="Arial"/>
              </a:rPr>
              <a:t> </a:t>
            </a:r>
            <a:r>
              <a:rPr lang="en-US" b="1" kern="0" dirty="0" err="1" smtClean="0">
                <a:solidFill>
                  <a:schemeClr val="accent2"/>
                </a:solidFill>
                <a:latin typeface="Arial"/>
              </a:rPr>
              <a:t>casi</a:t>
            </a:r>
            <a:endParaRPr lang="en-US" b="1" kern="0" dirty="0" smtClean="0">
              <a:solidFill>
                <a:schemeClr val="accent2"/>
              </a:solidFill>
              <a:latin typeface="Arial"/>
            </a:endParaRPr>
          </a:p>
          <a:p>
            <a:pPr marL="285750" indent="-285750">
              <a:spcBef>
                <a:spcPct val="20000"/>
              </a:spcBef>
              <a:buClr>
                <a:srgbClr val="FFFFFF"/>
              </a:buClr>
              <a:buSzPct val="95000"/>
              <a:buFontTx/>
              <a:buChar char="-"/>
              <a:defRPr/>
            </a:pPr>
            <a:r>
              <a:rPr lang="it-IT" b="1" kern="0" dirty="0" smtClean="0">
                <a:solidFill>
                  <a:schemeClr val="accent2"/>
                </a:solidFill>
                <a:latin typeface="Arial"/>
              </a:rPr>
              <a:t>25% se si richiede un singolo giudice</a:t>
            </a:r>
          </a:p>
          <a:p>
            <a:pPr marL="285750" indent="-285750">
              <a:spcBef>
                <a:spcPct val="20000"/>
              </a:spcBef>
              <a:buClr>
                <a:srgbClr val="FFFFFF"/>
              </a:buClr>
              <a:buSzPct val="95000"/>
              <a:buFontTx/>
              <a:buChar char="-"/>
              <a:defRPr/>
            </a:pPr>
            <a:r>
              <a:rPr lang="it-IT" b="1" kern="0" dirty="0" smtClean="0">
                <a:solidFill>
                  <a:schemeClr val="accent2"/>
                </a:solidFill>
                <a:latin typeface="Arial"/>
              </a:rPr>
              <a:t>20-60% in caso di abbandono della procedura/accordo tra le parti</a:t>
            </a:r>
            <a:endParaRPr lang="it-IT" b="1" kern="0" dirty="0">
              <a:solidFill>
                <a:schemeClr val="accent2"/>
              </a:solidFill>
              <a:latin typeface="Arial"/>
            </a:endParaRPr>
          </a:p>
        </p:txBody>
      </p:sp>
    </p:spTree>
    <p:extLst>
      <p:ext uri="{BB962C8B-B14F-4D97-AF65-F5344CB8AC3E}">
        <p14:creationId xmlns:p14="http://schemas.microsoft.com/office/powerpoint/2010/main" val="6689964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5"/>
          <p:cNvGraphicFramePr>
            <a:graphicFrameLocks noGrp="1"/>
          </p:cNvGraphicFramePr>
          <p:nvPr>
            <p:ph idx="1"/>
            <p:extLst>
              <p:ext uri="{D42A27DB-BD31-4B8C-83A1-F6EECF244321}">
                <p14:modId xmlns:p14="http://schemas.microsoft.com/office/powerpoint/2010/main" val="3849541115"/>
              </p:ext>
            </p:extLst>
          </p:nvPr>
        </p:nvGraphicFramePr>
        <p:xfrm>
          <a:off x="467545" y="821921"/>
          <a:ext cx="8373616" cy="590855"/>
        </p:xfrm>
        <a:graphic>
          <a:graphicData uri="http://schemas.openxmlformats.org/drawingml/2006/table">
            <a:tbl>
              <a:tblPr firstRow="1" bandRow="1">
                <a:tableStyleId>{5C22544A-7EE6-4342-B048-85BDC9FD1C3A}</a:tableStyleId>
              </a:tblPr>
              <a:tblGrid>
                <a:gridCol w="8373616"/>
              </a:tblGrid>
              <a:tr h="590855">
                <a:tc>
                  <a:txBody>
                    <a:bodyPr/>
                    <a:lstStyle/>
                    <a:p>
                      <a:pPr>
                        <a:lnSpc>
                          <a:spcPct val="150000"/>
                        </a:lnSpc>
                        <a:buClr>
                          <a:srgbClr val="152642"/>
                        </a:buClr>
                        <a:buSzPct val="110000"/>
                      </a:pPr>
                      <a:r>
                        <a:rPr lang="it-IT" sz="1800" b="1" dirty="0" smtClean="0">
                          <a:solidFill>
                            <a:srgbClr val="042F50"/>
                          </a:solidFill>
                          <a:latin typeface="Times New Roman" charset="0"/>
                          <a:ea typeface="Times New Roman" charset="0"/>
                          <a:cs typeface="Times New Roman" charset="0"/>
                        </a:rPr>
                        <a:t>ACCERTAMENTO NEGATIVO</a:t>
                      </a:r>
                      <a:r>
                        <a:rPr lang="it-IT" sz="1800" b="1" baseline="0" dirty="0" smtClean="0">
                          <a:solidFill>
                            <a:srgbClr val="042F50"/>
                          </a:solidFill>
                          <a:latin typeface="Times New Roman" charset="0"/>
                          <a:ea typeface="Times New Roman" charset="0"/>
                          <a:cs typeface="Times New Roman" charset="0"/>
                        </a:rPr>
                        <a:t> DELLA CONTRAFFAZIONE: COSTI  (5)</a:t>
                      </a:r>
                    </a:p>
                  </a:txBody>
                  <a:tcPr>
                    <a:lnL w="28575" cap="flat" cmpd="sng" algn="ctr">
                      <a:solidFill>
                        <a:srgbClr val="C70021"/>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sp>
        <p:nvSpPr>
          <p:cNvPr id="6" name="Rettangolo 5"/>
          <p:cNvSpPr/>
          <p:nvPr/>
        </p:nvSpPr>
        <p:spPr>
          <a:xfrm>
            <a:off x="524407" y="1412776"/>
            <a:ext cx="8229600" cy="3046988"/>
          </a:xfrm>
          <a:prstGeom prst="rect">
            <a:avLst/>
          </a:prstGeom>
        </p:spPr>
        <p:txBody>
          <a:bodyPr wrap="square">
            <a:spAutoFit/>
          </a:bodyPr>
          <a:lstStyle/>
          <a:p>
            <a:pPr>
              <a:spcBef>
                <a:spcPct val="20000"/>
              </a:spcBef>
              <a:buClr>
                <a:srgbClr val="FFFFFF"/>
              </a:buClr>
              <a:buSzPct val="95000"/>
              <a:defRPr/>
            </a:pPr>
            <a:endParaRPr lang="en-US" sz="1200" u="sng" kern="0" dirty="0" smtClean="0">
              <a:latin typeface="TimesNewRomanPSMT"/>
            </a:endParaRPr>
          </a:p>
          <a:p>
            <a:pPr>
              <a:spcBef>
                <a:spcPct val="20000"/>
              </a:spcBef>
              <a:buClr>
                <a:srgbClr val="FFFFFF"/>
              </a:buClr>
              <a:buSzPct val="95000"/>
              <a:defRPr/>
            </a:pPr>
            <a:r>
              <a:rPr lang="it-IT" b="1" kern="0" dirty="0" smtClean="0">
                <a:solidFill>
                  <a:schemeClr val="accent2"/>
                </a:solidFill>
                <a:latin typeface="Arial"/>
              </a:rPr>
              <a:t>Per la determinazione del valore della causa, sono state proposte delle linee guida </a:t>
            </a:r>
          </a:p>
          <a:p>
            <a:pPr>
              <a:spcBef>
                <a:spcPct val="20000"/>
              </a:spcBef>
              <a:buClr>
                <a:srgbClr val="FFFFFF"/>
              </a:buClr>
              <a:buSzPct val="95000"/>
              <a:defRPr/>
            </a:pPr>
            <a:endParaRPr lang="it-IT" b="1" kern="0" dirty="0">
              <a:solidFill>
                <a:schemeClr val="accent2"/>
              </a:solidFill>
              <a:latin typeface="Arial"/>
            </a:endParaRPr>
          </a:p>
          <a:p>
            <a:pPr>
              <a:spcBef>
                <a:spcPct val="20000"/>
              </a:spcBef>
              <a:buClr>
                <a:srgbClr val="FFFFFF"/>
              </a:buClr>
              <a:buSzPct val="95000"/>
              <a:defRPr/>
            </a:pPr>
            <a:r>
              <a:rPr lang="it-IT" b="1" kern="0" dirty="0" smtClean="0">
                <a:solidFill>
                  <a:schemeClr val="accent2"/>
                </a:solidFill>
                <a:latin typeface="Arial"/>
              </a:rPr>
              <a:t>Per l’azione di non-contraffazione si suggerisce di agire in analogia con le azioni di contraffazione</a:t>
            </a:r>
          </a:p>
          <a:p>
            <a:pPr>
              <a:spcBef>
                <a:spcPct val="20000"/>
              </a:spcBef>
              <a:buClr>
                <a:srgbClr val="FFFFFF"/>
              </a:buClr>
              <a:buSzPct val="95000"/>
              <a:defRPr/>
            </a:pPr>
            <a:endParaRPr lang="it-IT" b="1" kern="0" dirty="0" smtClean="0">
              <a:solidFill>
                <a:schemeClr val="accent2"/>
              </a:solidFill>
              <a:latin typeface="Arial"/>
            </a:endParaRPr>
          </a:p>
          <a:p>
            <a:pPr>
              <a:spcBef>
                <a:spcPct val="20000"/>
              </a:spcBef>
              <a:buClr>
                <a:srgbClr val="FFFFFF"/>
              </a:buClr>
              <a:buSzPct val="95000"/>
              <a:defRPr/>
            </a:pPr>
            <a:r>
              <a:rPr lang="it-IT" b="1" kern="0" dirty="0" smtClean="0">
                <a:solidFill>
                  <a:schemeClr val="accent2"/>
                </a:solidFill>
                <a:latin typeface="Arial"/>
              </a:rPr>
              <a:t>Valore determinato in base al fatturato presunto legato al prodotto di cui si valuta la non contraffazione e su una royalty generalmente applicata dal mercato per quel genere di prodotti nell’arco della durata del brevetto</a:t>
            </a:r>
          </a:p>
        </p:txBody>
      </p:sp>
    </p:spTree>
    <p:extLst>
      <p:ext uri="{BB962C8B-B14F-4D97-AF65-F5344CB8AC3E}">
        <p14:creationId xmlns:p14="http://schemas.microsoft.com/office/powerpoint/2010/main" val="3564494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5"/>
          <p:cNvGraphicFramePr>
            <a:graphicFrameLocks noGrp="1"/>
          </p:cNvGraphicFramePr>
          <p:nvPr>
            <p:ph idx="1"/>
            <p:extLst>
              <p:ext uri="{D42A27DB-BD31-4B8C-83A1-F6EECF244321}">
                <p14:modId xmlns:p14="http://schemas.microsoft.com/office/powerpoint/2010/main" val="1584736044"/>
              </p:ext>
            </p:extLst>
          </p:nvPr>
        </p:nvGraphicFramePr>
        <p:xfrm>
          <a:off x="457200" y="836713"/>
          <a:ext cx="8229600" cy="1019012"/>
        </p:xfrm>
        <a:graphic>
          <a:graphicData uri="http://schemas.openxmlformats.org/drawingml/2006/table">
            <a:tbl>
              <a:tblPr firstRow="1" bandRow="1">
                <a:tableStyleId>{5C22544A-7EE6-4342-B048-85BDC9FD1C3A}</a:tableStyleId>
              </a:tblPr>
              <a:tblGrid>
                <a:gridCol w="8229600"/>
              </a:tblGrid>
              <a:tr h="1019012">
                <a:tc>
                  <a:txBody>
                    <a:bodyPr/>
                    <a:lstStyle/>
                    <a:p>
                      <a:pPr>
                        <a:lnSpc>
                          <a:spcPct val="150000"/>
                        </a:lnSpc>
                        <a:buClr>
                          <a:srgbClr val="152642"/>
                        </a:buClr>
                        <a:buSzPct val="110000"/>
                      </a:pPr>
                      <a:r>
                        <a:rPr lang="it-IT" sz="1800" b="1" dirty="0" smtClean="0">
                          <a:solidFill>
                            <a:srgbClr val="042F50"/>
                          </a:solidFill>
                          <a:latin typeface="Times New Roman" charset="0"/>
                          <a:ea typeface="Times New Roman" charset="0"/>
                          <a:cs typeface="Times New Roman" charset="0"/>
                        </a:rPr>
                        <a:t>ACCERTAMENTO NEGATIVO</a:t>
                      </a:r>
                      <a:r>
                        <a:rPr lang="it-IT" sz="1800" b="1" baseline="0" dirty="0" smtClean="0">
                          <a:solidFill>
                            <a:srgbClr val="042F50"/>
                          </a:solidFill>
                          <a:latin typeface="Times New Roman" charset="0"/>
                          <a:ea typeface="Times New Roman" charset="0"/>
                          <a:cs typeface="Times New Roman" charset="0"/>
                        </a:rPr>
                        <a:t> DELLA CONTRAFFAZIONE: CHE COS’E’</a:t>
                      </a:r>
                      <a:endParaRPr lang="it-IT" sz="1800" b="1" dirty="0">
                        <a:solidFill>
                          <a:srgbClr val="042F50"/>
                        </a:solidFill>
                        <a:latin typeface="Times New Roman" charset="0"/>
                        <a:ea typeface="Times New Roman" charset="0"/>
                        <a:cs typeface="Times New Roman" charset="0"/>
                      </a:endParaRPr>
                    </a:p>
                  </a:txBody>
                  <a:tcPr>
                    <a:lnL w="28575" cap="flat" cmpd="sng" algn="ctr">
                      <a:solidFill>
                        <a:srgbClr val="C70021"/>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sp>
        <p:nvSpPr>
          <p:cNvPr id="6" name="Rettangolo 5"/>
          <p:cNvSpPr/>
          <p:nvPr/>
        </p:nvSpPr>
        <p:spPr>
          <a:xfrm>
            <a:off x="507841" y="1340768"/>
            <a:ext cx="8229600" cy="5309146"/>
          </a:xfrm>
          <a:prstGeom prst="rect">
            <a:avLst/>
          </a:prstGeom>
        </p:spPr>
        <p:txBody>
          <a:bodyPr wrap="square">
            <a:spAutoFit/>
          </a:bodyPr>
          <a:lstStyle/>
          <a:p>
            <a:pPr>
              <a:spcBef>
                <a:spcPct val="20000"/>
              </a:spcBef>
              <a:buClr>
                <a:srgbClr val="FFFFFF"/>
              </a:buClr>
              <a:buSzPct val="95000"/>
              <a:defRPr/>
            </a:pPr>
            <a:r>
              <a:rPr lang="it-IT" sz="1500" kern="0" dirty="0" smtClean="0">
                <a:solidFill>
                  <a:schemeClr val="accent2"/>
                </a:solidFill>
                <a:latin typeface="Arial"/>
              </a:rPr>
              <a:t>Strumento volto ad ottenere una </a:t>
            </a:r>
            <a:r>
              <a:rPr lang="it-IT" sz="1500" u="sng" kern="0" dirty="0">
                <a:solidFill>
                  <a:schemeClr val="accent2"/>
                </a:solidFill>
                <a:latin typeface="Arial"/>
              </a:rPr>
              <a:t>pronuncia anticipata </a:t>
            </a:r>
            <a:r>
              <a:rPr lang="it-IT" sz="1500" kern="0" dirty="0">
                <a:solidFill>
                  <a:schemeClr val="accent2"/>
                </a:solidFill>
                <a:latin typeface="Arial"/>
              </a:rPr>
              <a:t>sulla legittimità </a:t>
            </a:r>
            <a:r>
              <a:rPr lang="it-IT" sz="1500" kern="0" dirty="0" smtClean="0">
                <a:solidFill>
                  <a:schemeClr val="accent2"/>
                </a:solidFill>
                <a:latin typeface="Arial"/>
              </a:rPr>
              <a:t>di </a:t>
            </a:r>
            <a:r>
              <a:rPr lang="it-IT" sz="1500" kern="0" dirty="0">
                <a:solidFill>
                  <a:schemeClr val="accent2"/>
                </a:solidFill>
                <a:latin typeface="Arial"/>
              </a:rPr>
              <a:t>produrre, </a:t>
            </a:r>
            <a:r>
              <a:rPr lang="it-IT" sz="1500" kern="0" dirty="0" smtClean="0">
                <a:solidFill>
                  <a:schemeClr val="accent2"/>
                </a:solidFill>
                <a:latin typeface="Arial"/>
              </a:rPr>
              <a:t>vendere e commercializzare un </a:t>
            </a:r>
            <a:r>
              <a:rPr lang="it-IT" sz="1500" kern="0" dirty="0">
                <a:solidFill>
                  <a:schemeClr val="accent2"/>
                </a:solidFill>
                <a:latin typeface="Arial"/>
              </a:rPr>
              <a:t>determinato </a:t>
            </a:r>
            <a:r>
              <a:rPr lang="it-IT" sz="1500" kern="0" dirty="0" smtClean="0">
                <a:solidFill>
                  <a:schemeClr val="accent2"/>
                </a:solidFill>
                <a:latin typeface="Arial"/>
              </a:rPr>
              <a:t>prodotto in presenza di un </a:t>
            </a:r>
            <a:r>
              <a:rPr lang="it-IT" sz="1500" u="sng" kern="0" dirty="0" smtClean="0">
                <a:solidFill>
                  <a:schemeClr val="accent2"/>
                </a:solidFill>
                <a:latin typeface="Arial"/>
              </a:rPr>
              <a:t>rischio di un’azione di contraffazione da parte del titolare di un brevetto</a:t>
            </a:r>
          </a:p>
          <a:p>
            <a:pPr>
              <a:spcBef>
                <a:spcPct val="20000"/>
              </a:spcBef>
              <a:buClr>
                <a:srgbClr val="FFFFFF"/>
              </a:buClr>
              <a:buSzPct val="95000"/>
              <a:defRPr/>
            </a:pPr>
            <a:endParaRPr lang="it-IT" sz="1500" kern="0" dirty="0" smtClean="0">
              <a:solidFill>
                <a:schemeClr val="accent2"/>
              </a:solidFill>
              <a:latin typeface="Arial"/>
            </a:endParaRPr>
          </a:p>
          <a:p>
            <a:pPr>
              <a:spcBef>
                <a:spcPct val="20000"/>
              </a:spcBef>
              <a:buClr>
                <a:srgbClr val="FFFFFF"/>
              </a:buClr>
              <a:buSzPct val="95000"/>
              <a:buFontTx/>
              <a:buChar char="-"/>
              <a:defRPr/>
            </a:pPr>
            <a:r>
              <a:rPr lang="it-IT" sz="1500" kern="0" dirty="0" smtClean="0">
                <a:solidFill>
                  <a:schemeClr val="accent2"/>
                </a:solidFill>
                <a:latin typeface="Arial"/>
              </a:rPr>
              <a:t>Azione </a:t>
            </a:r>
            <a:r>
              <a:rPr lang="it-IT" sz="1500" i="1" u="sng" kern="0" dirty="0" smtClean="0">
                <a:solidFill>
                  <a:schemeClr val="tx2"/>
                </a:solidFill>
                <a:latin typeface="Arial"/>
              </a:rPr>
              <a:t>inter </a:t>
            </a:r>
            <a:r>
              <a:rPr lang="it-IT" sz="1500" i="1" u="sng" kern="0" dirty="0" err="1" smtClean="0">
                <a:solidFill>
                  <a:schemeClr val="tx2"/>
                </a:solidFill>
                <a:latin typeface="Arial"/>
              </a:rPr>
              <a:t>partes</a:t>
            </a:r>
            <a:r>
              <a:rPr lang="it-IT" sz="1500" kern="0" dirty="0" smtClean="0">
                <a:solidFill>
                  <a:schemeClr val="accent2"/>
                </a:solidFill>
                <a:latin typeface="Arial"/>
              </a:rPr>
              <a:t> </a:t>
            </a:r>
            <a:r>
              <a:rPr lang="it-IT" sz="1500" u="sng" kern="0" dirty="0" smtClean="0">
                <a:solidFill>
                  <a:schemeClr val="accent2"/>
                </a:solidFill>
                <a:latin typeface="Arial"/>
              </a:rPr>
              <a:t>preventiva</a:t>
            </a:r>
            <a:r>
              <a:rPr lang="it-IT" sz="1500" kern="0" dirty="0" smtClean="0">
                <a:solidFill>
                  <a:schemeClr val="accent2"/>
                </a:solidFill>
                <a:latin typeface="Arial"/>
              </a:rPr>
              <a:t> che mira ad ottenere:</a:t>
            </a:r>
          </a:p>
          <a:p>
            <a:pPr marL="457200" lvl="2">
              <a:spcBef>
                <a:spcPct val="20000"/>
              </a:spcBef>
              <a:buClr>
                <a:srgbClr val="FFFFFF"/>
              </a:buClr>
              <a:buSzPct val="95000"/>
              <a:buFontTx/>
              <a:buChar char="-"/>
              <a:defRPr/>
            </a:pPr>
            <a:r>
              <a:rPr lang="it-IT" sz="1500" kern="0" dirty="0" smtClean="0">
                <a:solidFill>
                  <a:schemeClr val="accent2"/>
                </a:solidFill>
                <a:latin typeface="Arial"/>
              </a:rPr>
              <a:t>- Un’interpretazione sull’ambito di tutela del brevetto </a:t>
            </a:r>
          </a:p>
          <a:p>
            <a:pPr marL="457200" lvl="2">
              <a:spcBef>
                <a:spcPct val="20000"/>
              </a:spcBef>
              <a:buClr>
                <a:srgbClr val="FFFFFF"/>
              </a:buClr>
              <a:buSzPct val="95000"/>
              <a:buFontTx/>
              <a:buChar char="-"/>
              <a:defRPr/>
            </a:pPr>
            <a:r>
              <a:rPr lang="it-IT" sz="1500" kern="0" dirty="0" smtClean="0">
                <a:solidFill>
                  <a:schemeClr val="accent2"/>
                </a:solidFill>
                <a:latin typeface="Arial"/>
              </a:rPr>
              <a:t>- Una dichiarazione di non contraffazione del brevetto</a:t>
            </a:r>
          </a:p>
          <a:p>
            <a:pPr marL="457200" lvl="2">
              <a:spcBef>
                <a:spcPct val="20000"/>
              </a:spcBef>
              <a:buClr>
                <a:srgbClr val="FFFFFF"/>
              </a:buClr>
              <a:buSzPct val="95000"/>
              <a:buFontTx/>
              <a:buChar char="-"/>
              <a:defRPr/>
            </a:pPr>
            <a:endParaRPr lang="it-IT" sz="1500" kern="0" dirty="0" smtClean="0">
              <a:solidFill>
                <a:schemeClr val="accent2"/>
              </a:solidFill>
              <a:latin typeface="Arial"/>
            </a:endParaRPr>
          </a:p>
          <a:p>
            <a:pPr>
              <a:spcBef>
                <a:spcPct val="20000"/>
              </a:spcBef>
              <a:buClr>
                <a:srgbClr val="FFFFFF"/>
              </a:buClr>
              <a:buSzPct val="95000"/>
              <a:buFontTx/>
              <a:buChar char="-"/>
              <a:defRPr/>
            </a:pPr>
            <a:r>
              <a:rPr lang="it-IT" sz="1500" kern="0" dirty="0" smtClean="0">
                <a:solidFill>
                  <a:schemeClr val="accent2"/>
                </a:solidFill>
                <a:latin typeface="Arial"/>
              </a:rPr>
              <a:t>Obiettivi: </a:t>
            </a:r>
          </a:p>
          <a:p>
            <a:pPr marL="457200" lvl="2">
              <a:spcBef>
                <a:spcPct val="20000"/>
              </a:spcBef>
              <a:buClr>
                <a:srgbClr val="FFFFFF"/>
              </a:buClr>
              <a:buSzPct val="95000"/>
              <a:buFontTx/>
              <a:buChar char="-"/>
              <a:defRPr/>
            </a:pPr>
            <a:r>
              <a:rPr lang="it-IT" sz="1500" kern="0" dirty="0" smtClean="0">
                <a:solidFill>
                  <a:schemeClr val="accent2"/>
                </a:solidFill>
                <a:latin typeface="Arial"/>
              </a:rPr>
              <a:t>- Evitare un’azione di contraffazione (misure cautelari, risarcimento del danno) </a:t>
            </a:r>
          </a:p>
          <a:p>
            <a:pPr marL="457200" lvl="2">
              <a:spcBef>
                <a:spcPct val="20000"/>
              </a:spcBef>
              <a:buClr>
                <a:srgbClr val="FFFFFF"/>
              </a:buClr>
              <a:buSzPct val="95000"/>
              <a:buFontTx/>
              <a:buChar char="-"/>
              <a:defRPr/>
            </a:pPr>
            <a:r>
              <a:rPr lang="it-IT" sz="1500" kern="0" dirty="0" smtClean="0">
                <a:solidFill>
                  <a:schemeClr val="accent2"/>
                </a:solidFill>
                <a:latin typeface="Arial"/>
              </a:rPr>
              <a:t>- Ottenere una riduzione del danno se fosse dichiarata la contraffazione</a:t>
            </a:r>
          </a:p>
          <a:p>
            <a:pPr marL="457200" lvl="2">
              <a:spcBef>
                <a:spcPct val="20000"/>
              </a:spcBef>
              <a:buClr>
                <a:srgbClr val="FFFFFF"/>
              </a:buClr>
              <a:buSzPct val="95000"/>
              <a:buFontTx/>
              <a:buChar char="-"/>
              <a:defRPr/>
            </a:pPr>
            <a:r>
              <a:rPr lang="it-IT" sz="1500" kern="0" dirty="0" smtClean="0">
                <a:solidFill>
                  <a:schemeClr val="accent2"/>
                </a:solidFill>
                <a:latin typeface="Arial"/>
              </a:rPr>
              <a:t> </a:t>
            </a:r>
          </a:p>
          <a:p>
            <a:pPr>
              <a:spcBef>
                <a:spcPct val="20000"/>
              </a:spcBef>
              <a:buClr>
                <a:srgbClr val="FFFFFF"/>
              </a:buClr>
              <a:buSzPct val="95000"/>
              <a:buFontTx/>
              <a:buChar char="-"/>
              <a:defRPr/>
            </a:pPr>
            <a:r>
              <a:rPr lang="it-IT" sz="1500" kern="0" dirty="0" smtClean="0">
                <a:solidFill>
                  <a:schemeClr val="accent2"/>
                </a:solidFill>
                <a:latin typeface="Arial"/>
              </a:rPr>
              <a:t>Situazioni tipiche: </a:t>
            </a:r>
          </a:p>
          <a:p>
            <a:pPr marL="457200" lvl="2">
              <a:spcBef>
                <a:spcPct val="20000"/>
              </a:spcBef>
              <a:buClr>
                <a:srgbClr val="FFFFFF"/>
              </a:buClr>
              <a:buSzPct val="95000"/>
              <a:buFontTx/>
              <a:buChar char="-"/>
              <a:defRPr/>
            </a:pPr>
            <a:r>
              <a:rPr lang="it-IT" sz="1500" kern="0" dirty="0" smtClean="0">
                <a:solidFill>
                  <a:schemeClr val="accent2"/>
                </a:solidFill>
                <a:latin typeface="Arial"/>
              </a:rPr>
              <a:t>- società riceve una </a:t>
            </a:r>
            <a:r>
              <a:rPr lang="it-IT" sz="1500" kern="0" dirty="0" smtClean="0">
                <a:solidFill>
                  <a:schemeClr val="tx2"/>
                </a:solidFill>
                <a:latin typeface="Arial"/>
              </a:rPr>
              <a:t>diffida</a:t>
            </a:r>
            <a:r>
              <a:rPr lang="it-IT" sz="1500" kern="0" dirty="0" smtClean="0">
                <a:solidFill>
                  <a:schemeClr val="accent2"/>
                </a:solidFill>
                <a:latin typeface="Arial"/>
              </a:rPr>
              <a:t> dal titolare di un brevetto per una presunta contraffazione di brevetto </a:t>
            </a:r>
            <a:r>
              <a:rPr lang="it-IT" sz="1500" kern="0" dirty="0" smtClean="0">
                <a:solidFill>
                  <a:schemeClr val="accent2"/>
                </a:solidFill>
                <a:latin typeface="Arial"/>
                <a:sym typeface="Wingdings" panose="05000000000000000000" pitchFamily="2" charset="2"/>
              </a:rPr>
              <a:t> invece di attendere che il titolare avvii un’azione di contraffazione, la società agisce per prima chiedendo il riconoscimento della non contraffazione</a:t>
            </a:r>
          </a:p>
          <a:p>
            <a:pPr marL="457200" lvl="2">
              <a:spcBef>
                <a:spcPct val="20000"/>
              </a:spcBef>
              <a:buClr>
                <a:srgbClr val="FFFFFF"/>
              </a:buClr>
              <a:buSzPct val="95000"/>
              <a:buFontTx/>
              <a:buChar char="-"/>
              <a:defRPr/>
            </a:pPr>
            <a:r>
              <a:rPr lang="it-IT" sz="1500" kern="0" dirty="0" smtClean="0">
                <a:solidFill>
                  <a:schemeClr val="accent2"/>
                </a:solidFill>
                <a:latin typeface="Arial"/>
                <a:sym typeface="Wingdings" panose="05000000000000000000" pitchFamily="2" charset="2"/>
              </a:rPr>
              <a:t>- </a:t>
            </a:r>
            <a:r>
              <a:rPr lang="it-IT" sz="1500" kern="0" dirty="0" smtClean="0">
                <a:solidFill>
                  <a:schemeClr val="tx2"/>
                </a:solidFill>
                <a:latin typeface="Arial"/>
                <a:sym typeface="Wingdings" panose="05000000000000000000" pitchFamily="2" charset="2"/>
              </a:rPr>
              <a:t>Licenziatario</a:t>
            </a:r>
            <a:r>
              <a:rPr lang="it-IT" sz="1500" kern="0" dirty="0" smtClean="0">
                <a:solidFill>
                  <a:schemeClr val="accent2"/>
                </a:solidFill>
                <a:latin typeface="Arial"/>
                <a:sym typeface="Wingdings" panose="05000000000000000000" pitchFamily="2" charset="2"/>
              </a:rPr>
              <a:t> sviluppa ulteriormente un prodotto oggetto di licenza e non c’è accordo tra licenziante e licenziatario sull’interferenza del prodotto sviluppato con il brevetto del licenziante</a:t>
            </a:r>
          </a:p>
          <a:p>
            <a:pPr marL="174625" lvl="1" indent="-174625">
              <a:spcBef>
                <a:spcPct val="20000"/>
              </a:spcBef>
              <a:buClr>
                <a:srgbClr val="FFFFFF"/>
              </a:buClr>
              <a:buSzPct val="95000"/>
              <a:buFontTx/>
              <a:buChar char="-"/>
              <a:defRPr/>
            </a:pPr>
            <a:endParaRPr lang="it-IT" sz="1500" b="1" kern="0" dirty="0">
              <a:solidFill>
                <a:schemeClr val="accent2"/>
              </a:solidFill>
              <a:latin typeface="Arial"/>
            </a:endParaRPr>
          </a:p>
        </p:txBody>
      </p:sp>
    </p:spTree>
    <p:extLst>
      <p:ext uri="{BB962C8B-B14F-4D97-AF65-F5344CB8AC3E}">
        <p14:creationId xmlns:p14="http://schemas.microsoft.com/office/powerpoint/2010/main" val="949778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Rettangolo 7"/>
          <p:cNvSpPr>
            <a:spLocks noChangeArrowheads="1"/>
          </p:cNvSpPr>
          <p:nvPr/>
        </p:nvSpPr>
        <p:spPr bwMode="auto">
          <a:xfrm>
            <a:off x="2291815" y="3068960"/>
            <a:ext cx="4572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it-IT" altLang="it-IT" sz="2000" dirty="0" smtClean="0">
                <a:solidFill>
                  <a:srgbClr val="FFFFFF"/>
                </a:solidFill>
                <a:latin typeface="Times New Roman" pitchFamily="18" charset="0"/>
                <a:cs typeface="Times New Roman" pitchFamily="18" charset="0"/>
              </a:rPr>
              <a:t>Ing. Luca Fiorentino</a:t>
            </a:r>
          </a:p>
          <a:p>
            <a:pPr algn="ctr" fontAlgn="base">
              <a:spcBef>
                <a:spcPct val="0"/>
              </a:spcBef>
              <a:spcAft>
                <a:spcPct val="0"/>
              </a:spcAft>
            </a:pPr>
            <a:r>
              <a:rPr lang="it-IT" altLang="it-IT" sz="2000" dirty="0" smtClean="0">
                <a:solidFill>
                  <a:srgbClr val="FFFFFF"/>
                </a:solidFill>
                <a:latin typeface="Times New Roman" pitchFamily="18" charset="0"/>
                <a:cs typeface="Times New Roman" pitchFamily="18" charset="0"/>
              </a:rPr>
              <a:t>Gregorj S.r.l.</a:t>
            </a:r>
          </a:p>
          <a:p>
            <a:pPr algn="ctr" fontAlgn="base">
              <a:spcBef>
                <a:spcPct val="0"/>
              </a:spcBef>
              <a:spcAft>
                <a:spcPct val="0"/>
              </a:spcAft>
            </a:pPr>
            <a:r>
              <a:rPr lang="it-IT" altLang="it-IT" sz="2000" dirty="0" smtClean="0">
                <a:solidFill>
                  <a:srgbClr val="FFFFFF"/>
                </a:solidFill>
                <a:latin typeface="Times New Roman" pitchFamily="18" charset="0"/>
                <a:cs typeface="Times New Roman" pitchFamily="18" charset="0"/>
              </a:rPr>
              <a:t>Milano 20135 - Via L. Muratori, 13/b</a:t>
            </a:r>
          </a:p>
          <a:p>
            <a:pPr algn="ctr" fontAlgn="base">
              <a:spcBef>
                <a:spcPct val="0"/>
              </a:spcBef>
              <a:spcAft>
                <a:spcPct val="0"/>
              </a:spcAft>
            </a:pPr>
            <a:r>
              <a:rPr lang="it-IT" altLang="it-IT" sz="2000" dirty="0" smtClean="0">
                <a:solidFill>
                  <a:srgbClr val="FFFFFF"/>
                </a:solidFill>
                <a:latin typeface="Times New Roman" pitchFamily="18" charset="0"/>
                <a:cs typeface="Times New Roman" pitchFamily="18" charset="0"/>
              </a:rPr>
              <a:t>Tel. +39 02.72022787</a:t>
            </a:r>
          </a:p>
          <a:p>
            <a:pPr algn="ctr" fontAlgn="base">
              <a:spcBef>
                <a:spcPct val="0"/>
              </a:spcBef>
              <a:spcAft>
                <a:spcPct val="0"/>
              </a:spcAft>
            </a:pPr>
            <a:r>
              <a:rPr lang="it-IT" altLang="it-IT" sz="2000" dirty="0" smtClean="0">
                <a:solidFill>
                  <a:srgbClr val="FFFFFF"/>
                </a:solidFill>
                <a:latin typeface="Times New Roman" pitchFamily="18" charset="0"/>
                <a:cs typeface="Times New Roman" pitchFamily="18" charset="0"/>
              </a:rPr>
              <a:t>Fax +39 02.878256 / 02.72022944</a:t>
            </a:r>
          </a:p>
          <a:p>
            <a:pPr algn="ctr" fontAlgn="base">
              <a:spcBef>
                <a:spcPct val="0"/>
              </a:spcBef>
              <a:spcAft>
                <a:spcPct val="0"/>
              </a:spcAft>
            </a:pPr>
            <a:endParaRPr lang="it-IT" altLang="it-IT" sz="2000" dirty="0" smtClean="0">
              <a:solidFill>
                <a:srgbClr val="FFFFFF"/>
              </a:solidFill>
              <a:latin typeface="Times New Roman" pitchFamily="18" charset="0"/>
              <a:cs typeface="Times New Roman" pitchFamily="18" charset="0"/>
            </a:endParaRPr>
          </a:p>
          <a:p>
            <a:pPr algn="ctr" fontAlgn="base">
              <a:spcBef>
                <a:spcPct val="0"/>
              </a:spcBef>
              <a:spcAft>
                <a:spcPct val="0"/>
              </a:spcAft>
            </a:pPr>
            <a:r>
              <a:rPr lang="it-IT" altLang="it-IT" sz="2000" dirty="0" smtClean="0">
                <a:solidFill>
                  <a:srgbClr val="FFFFFF"/>
                </a:solidFill>
                <a:latin typeface="Times New Roman" pitchFamily="18" charset="0"/>
                <a:cs typeface="Times New Roman" pitchFamily="18" charset="0"/>
              </a:rPr>
              <a:t>l.fiorentino@gregorj.it</a:t>
            </a:r>
          </a:p>
          <a:p>
            <a:pPr algn="ctr" fontAlgn="base">
              <a:spcBef>
                <a:spcPct val="0"/>
              </a:spcBef>
              <a:spcAft>
                <a:spcPct val="0"/>
              </a:spcAft>
            </a:pPr>
            <a:r>
              <a:rPr lang="it-IT" altLang="it-IT" sz="2000" dirty="0" smtClean="0">
                <a:solidFill>
                  <a:srgbClr val="FFFFFF"/>
                </a:solidFill>
                <a:latin typeface="Times New Roman" pitchFamily="18" charset="0"/>
                <a:cs typeface="Times New Roman" pitchFamily="18" charset="0"/>
              </a:rPr>
              <a:t>www.gregorj.it</a:t>
            </a:r>
          </a:p>
        </p:txBody>
      </p:sp>
      <p:sp>
        <p:nvSpPr>
          <p:cNvPr id="4" name="Rettangolo 3"/>
          <p:cNvSpPr/>
          <p:nvPr/>
        </p:nvSpPr>
        <p:spPr>
          <a:xfrm>
            <a:off x="2286000" y="1505397"/>
            <a:ext cx="4572000" cy="477054"/>
          </a:xfrm>
          <a:prstGeom prst="rect">
            <a:avLst/>
          </a:prstGeom>
        </p:spPr>
        <p:txBody>
          <a:bodyPr>
            <a:spAutoFit/>
          </a:bodyPr>
          <a:lstStyle/>
          <a:p>
            <a:pPr algn="ctr" fontAlgn="base">
              <a:spcBef>
                <a:spcPct val="0"/>
              </a:spcBef>
              <a:spcAft>
                <a:spcPct val="0"/>
              </a:spcAft>
              <a:tabLst>
                <a:tab pos="0" algn="l"/>
              </a:tabLst>
            </a:pPr>
            <a:r>
              <a:rPr lang="it-IT" sz="2500" b="1" dirty="0" smtClean="0">
                <a:solidFill>
                  <a:prstClr val="white"/>
                </a:solidFill>
                <a:latin typeface="Times"/>
                <a:cs typeface="Times"/>
              </a:rPr>
              <a:t>GRAZIE DELL’ATTENZIONE</a:t>
            </a:r>
            <a:endParaRPr lang="it-IT" sz="2500" b="1" dirty="0">
              <a:solidFill>
                <a:prstClr val="white"/>
              </a:solidFill>
              <a:latin typeface="Times"/>
              <a:cs typeface="Times"/>
            </a:endParaRPr>
          </a:p>
        </p:txBody>
      </p:sp>
    </p:spTree>
    <p:extLst>
      <p:ext uri="{BB962C8B-B14F-4D97-AF65-F5344CB8AC3E}">
        <p14:creationId xmlns:p14="http://schemas.microsoft.com/office/powerpoint/2010/main" val="397465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5"/>
          <p:cNvGraphicFramePr>
            <a:graphicFrameLocks noGrp="1"/>
          </p:cNvGraphicFramePr>
          <p:nvPr>
            <p:ph idx="1"/>
            <p:extLst>
              <p:ext uri="{D42A27DB-BD31-4B8C-83A1-F6EECF244321}">
                <p14:modId xmlns:p14="http://schemas.microsoft.com/office/powerpoint/2010/main" val="1231660601"/>
              </p:ext>
            </p:extLst>
          </p:nvPr>
        </p:nvGraphicFramePr>
        <p:xfrm>
          <a:off x="457200" y="841867"/>
          <a:ext cx="8229600" cy="1019012"/>
        </p:xfrm>
        <a:graphic>
          <a:graphicData uri="http://schemas.openxmlformats.org/drawingml/2006/table">
            <a:tbl>
              <a:tblPr firstRow="1" bandRow="1">
                <a:tableStyleId>{5C22544A-7EE6-4342-B048-85BDC9FD1C3A}</a:tableStyleId>
              </a:tblPr>
              <a:tblGrid>
                <a:gridCol w="8229600"/>
              </a:tblGrid>
              <a:tr h="1019012">
                <a:tc>
                  <a:txBody>
                    <a:bodyPr/>
                    <a:lstStyle/>
                    <a:p>
                      <a:pPr>
                        <a:lnSpc>
                          <a:spcPct val="150000"/>
                        </a:lnSpc>
                        <a:buClr>
                          <a:srgbClr val="152642"/>
                        </a:buClr>
                        <a:buSzPct val="110000"/>
                      </a:pPr>
                      <a:r>
                        <a:rPr lang="it-IT" sz="1800" b="1" dirty="0" smtClean="0">
                          <a:solidFill>
                            <a:srgbClr val="042F50"/>
                          </a:solidFill>
                          <a:latin typeface="Times New Roman" charset="0"/>
                          <a:ea typeface="Times New Roman" charset="0"/>
                          <a:cs typeface="Times New Roman" charset="0"/>
                        </a:rPr>
                        <a:t>ACCERTAMENTO NEGATIVO</a:t>
                      </a:r>
                      <a:r>
                        <a:rPr lang="it-IT" sz="1800" b="1" baseline="0" dirty="0" smtClean="0">
                          <a:solidFill>
                            <a:srgbClr val="042F50"/>
                          </a:solidFill>
                          <a:latin typeface="Times New Roman" charset="0"/>
                          <a:ea typeface="Times New Roman" charset="0"/>
                          <a:cs typeface="Times New Roman" charset="0"/>
                        </a:rPr>
                        <a:t> DELLA CONTRAFFAZIONE: COMPETENZA ESCLUSIVA DELL’UPC E REGIME TRANSITORIO (1)</a:t>
                      </a:r>
                      <a:endParaRPr lang="it-IT" sz="1800" b="1" dirty="0">
                        <a:solidFill>
                          <a:srgbClr val="042F50"/>
                        </a:solidFill>
                        <a:latin typeface="Times New Roman" charset="0"/>
                        <a:ea typeface="Times New Roman" charset="0"/>
                        <a:cs typeface="Times New Roman" charset="0"/>
                      </a:endParaRPr>
                    </a:p>
                  </a:txBody>
                  <a:tcPr>
                    <a:lnL w="28575" cap="flat" cmpd="sng" algn="ctr">
                      <a:solidFill>
                        <a:srgbClr val="C70021"/>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sp>
        <p:nvSpPr>
          <p:cNvPr id="6" name="Rettangolo 5"/>
          <p:cNvSpPr/>
          <p:nvPr/>
        </p:nvSpPr>
        <p:spPr>
          <a:xfrm>
            <a:off x="539552" y="1700808"/>
            <a:ext cx="8229600" cy="5681555"/>
          </a:xfrm>
          <a:prstGeom prst="rect">
            <a:avLst/>
          </a:prstGeom>
        </p:spPr>
        <p:txBody>
          <a:bodyPr wrap="square">
            <a:spAutoFit/>
          </a:bodyPr>
          <a:lstStyle/>
          <a:p>
            <a:pPr>
              <a:lnSpc>
                <a:spcPct val="115000"/>
              </a:lnSpc>
              <a:spcAft>
                <a:spcPts val="0"/>
              </a:spcAft>
            </a:pPr>
            <a:r>
              <a:rPr lang="en-US" sz="1200" i="1" u="sng" dirty="0">
                <a:latin typeface="TimesNewRomanPSMT"/>
                <a:ea typeface="Calibri"/>
                <a:cs typeface="TimesNewRomanPSMT"/>
              </a:rPr>
              <a:t>ARTICLE 32  </a:t>
            </a:r>
            <a:r>
              <a:rPr lang="en-US" sz="1200" i="1" u="sng" dirty="0" smtClean="0">
                <a:latin typeface="TimesNewRomanPSMT"/>
                <a:ea typeface="Calibri"/>
                <a:cs typeface="TimesNewRomanPSMT"/>
              </a:rPr>
              <a:t>UPCA</a:t>
            </a:r>
            <a:endParaRPr lang="it-IT" sz="1200" i="1" u="sng" dirty="0">
              <a:ea typeface="Calibri"/>
              <a:cs typeface="Times New Roman"/>
            </a:endParaRPr>
          </a:p>
          <a:p>
            <a:pPr>
              <a:lnSpc>
                <a:spcPct val="115000"/>
              </a:lnSpc>
              <a:spcAft>
                <a:spcPts val="0"/>
              </a:spcAft>
            </a:pPr>
            <a:r>
              <a:rPr lang="en-US" sz="1200" i="1" u="sng" dirty="0">
                <a:latin typeface="TimesNewRomanPSMT"/>
                <a:ea typeface="Calibri"/>
                <a:cs typeface="TimesNewRomanPSMT"/>
              </a:rPr>
              <a:t>Competence of the Court</a:t>
            </a:r>
            <a:endParaRPr lang="it-IT" sz="1200" i="1" u="sng" dirty="0">
              <a:ea typeface="Calibri"/>
              <a:cs typeface="Times New Roman"/>
            </a:endParaRPr>
          </a:p>
          <a:p>
            <a:pPr>
              <a:lnSpc>
                <a:spcPct val="115000"/>
              </a:lnSpc>
              <a:spcAft>
                <a:spcPts val="0"/>
              </a:spcAft>
            </a:pPr>
            <a:r>
              <a:rPr lang="en-US" sz="1200" i="1" dirty="0">
                <a:latin typeface="TimesNewRomanPSMT"/>
                <a:ea typeface="Calibri"/>
                <a:cs typeface="TimesNewRomanPSMT"/>
              </a:rPr>
              <a:t>(1) The Court shall have </a:t>
            </a:r>
            <a:r>
              <a:rPr lang="en-US" sz="1200" i="1" u="sng" dirty="0">
                <a:latin typeface="TimesNewRomanPSMT"/>
                <a:ea typeface="Calibri"/>
                <a:cs typeface="TimesNewRomanPSMT"/>
              </a:rPr>
              <a:t>exclusive </a:t>
            </a:r>
            <a:r>
              <a:rPr lang="en-US" sz="1200" i="1" dirty="0">
                <a:latin typeface="TimesNewRomanPSMT"/>
                <a:ea typeface="Calibri"/>
                <a:cs typeface="TimesNewRomanPSMT"/>
              </a:rPr>
              <a:t>competence in respect of:</a:t>
            </a:r>
            <a:endParaRPr lang="it-IT" sz="1200" i="1" dirty="0">
              <a:ea typeface="Calibri"/>
              <a:cs typeface="Times New Roman"/>
            </a:endParaRPr>
          </a:p>
          <a:p>
            <a:pPr>
              <a:lnSpc>
                <a:spcPct val="115000"/>
              </a:lnSpc>
              <a:spcAft>
                <a:spcPts val="0"/>
              </a:spcAft>
            </a:pPr>
            <a:r>
              <a:rPr lang="en-US" sz="1200" i="1" dirty="0">
                <a:latin typeface="TimesNewRomanPSMT"/>
                <a:ea typeface="Calibri"/>
                <a:cs typeface="TimesNewRomanPSMT"/>
              </a:rPr>
              <a:t>…</a:t>
            </a:r>
            <a:endParaRPr lang="it-IT" sz="1200" i="1" dirty="0">
              <a:ea typeface="Calibri"/>
              <a:cs typeface="Times New Roman"/>
            </a:endParaRPr>
          </a:p>
          <a:p>
            <a:pPr>
              <a:lnSpc>
                <a:spcPct val="115000"/>
              </a:lnSpc>
              <a:spcAft>
                <a:spcPts val="0"/>
              </a:spcAft>
            </a:pPr>
            <a:r>
              <a:rPr lang="en-US" sz="1200" i="1" dirty="0">
                <a:latin typeface="TimesNewRomanPSMT"/>
                <a:ea typeface="Calibri"/>
                <a:cs typeface="TimesNewRomanPSMT"/>
              </a:rPr>
              <a:t>(b) </a:t>
            </a:r>
            <a:r>
              <a:rPr lang="en-US" sz="1200" i="1" u="sng" dirty="0">
                <a:latin typeface="TimesNewRomanPSMT"/>
                <a:ea typeface="Calibri"/>
                <a:cs typeface="TimesNewRomanPSMT"/>
              </a:rPr>
              <a:t>actions for declarations of non-infringement </a:t>
            </a:r>
            <a:r>
              <a:rPr lang="en-US" sz="1200" i="1" dirty="0">
                <a:latin typeface="TimesNewRomanPSMT"/>
                <a:ea typeface="Calibri"/>
                <a:cs typeface="TimesNewRomanPSMT"/>
              </a:rPr>
              <a:t>of </a:t>
            </a:r>
            <a:r>
              <a:rPr lang="en-US" sz="1200" i="1" dirty="0">
                <a:solidFill>
                  <a:schemeClr val="accent2"/>
                </a:solidFill>
                <a:latin typeface="TimesNewRomanPSMT"/>
                <a:ea typeface="Calibri"/>
                <a:cs typeface="TimesNewRomanPSMT"/>
              </a:rPr>
              <a:t>patents</a:t>
            </a:r>
            <a:r>
              <a:rPr lang="en-US" sz="1200" i="1" dirty="0">
                <a:latin typeface="TimesNewRomanPSMT"/>
                <a:ea typeface="Calibri"/>
                <a:cs typeface="TimesNewRomanPSMT"/>
              </a:rPr>
              <a:t> and supplementary</a:t>
            </a:r>
            <a:endParaRPr lang="it-IT" sz="1200" i="1" dirty="0">
              <a:ea typeface="Calibri"/>
              <a:cs typeface="Times New Roman"/>
            </a:endParaRPr>
          </a:p>
          <a:p>
            <a:pPr>
              <a:lnSpc>
                <a:spcPct val="115000"/>
              </a:lnSpc>
              <a:spcAft>
                <a:spcPts val="0"/>
              </a:spcAft>
            </a:pPr>
            <a:r>
              <a:rPr lang="en-US" sz="1200" i="1" dirty="0">
                <a:latin typeface="TimesNewRomanPSMT"/>
                <a:ea typeface="Calibri"/>
                <a:cs typeface="TimesNewRomanPSMT"/>
              </a:rPr>
              <a:t>protection certificates;</a:t>
            </a:r>
            <a:endParaRPr lang="it-IT" sz="1200" i="1" dirty="0">
              <a:ea typeface="Calibri"/>
              <a:cs typeface="Times New Roman"/>
            </a:endParaRPr>
          </a:p>
          <a:p>
            <a:pPr marL="285750" indent="-285750">
              <a:spcBef>
                <a:spcPct val="20000"/>
              </a:spcBef>
              <a:buClr>
                <a:srgbClr val="FFFFFF"/>
              </a:buClr>
              <a:buSzPct val="95000"/>
              <a:buFontTx/>
              <a:buChar char="-"/>
              <a:defRPr/>
            </a:pPr>
            <a:endParaRPr lang="it-IT" sz="1200" i="1" kern="0" dirty="0">
              <a:solidFill>
                <a:schemeClr val="accent2"/>
              </a:solidFill>
              <a:latin typeface="Arial"/>
              <a:sym typeface="Wingdings" panose="05000000000000000000" pitchFamily="2" charset="2"/>
            </a:endParaRPr>
          </a:p>
          <a:p>
            <a:r>
              <a:rPr lang="en-US" sz="1200" i="1" u="sng" dirty="0">
                <a:latin typeface="TimesNewRomanPSMT"/>
              </a:rPr>
              <a:t>ARTICLE </a:t>
            </a:r>
            <a:r>
              <a:rPr lang="en-US" sz="1200" i="1" u="sng" dirty="0" smtClean="0">
                <a:latin typeface="TimesNewRomanPSMT"/>
              </a:rPr>
              <a:t>83 UPC</a:t>
            </a:r>
            <a:r>
              <a:rPr lang="it-IT" sz="1200" i="1" u="sng" dirty="0" smtClean="0">
                <a:latin typeface="TimesNewRomanPSMT"/>
              </a:rPr>
              <a:t>A</a:t>
            </a:r>
            <a:endParaRPr lang="it-IT" sz="1200" i="1" u="sng" dirty="0">
              <a:latin typeface="TimesNewRomanPSMT"/>
            </a:endParaRPr>
          </a:p>
          <a:p>
            <a:r>
              <a:rPr lang="en-US" sz="1200" i="1" u="sng" dirty="0">
                <a:latin typeface="TimesNewRomanPSMT"/>
              </a:rPr>
              <a:t>Transitional regime</a:t>
            </a:r>
            <a:endParaRPr lang="it-IT" sz="1200" i="1" u="sng" dirty="0">
              <a:latin typeface="TimesNewRomanPSMT"/>
            </a:endParaRPr>
          </a:p>
          <a:p>
            <a:r>
              <a:rPr lang="en-US" sz="1200" i="1" dirty="0">
                <a:latin typeface="TimesNewRomanPSMT"/>
              </a:rPr>
              <a:t>(1) During a transitional period of </a:t>
            </a:r>
            <a:r>
              <a:rPr lang="en-US" sz="1200" b="1" i="1" dirty="0">
                <a:latin typeface="TimesNewRomanPSMT"/>
              </a:rPr>
              <a:t>seven years </a:t>
            </a:r>
            <a:r>
              <a:rPr lang="en-US" sz="1200" i="1" dirty="0">
                <a:latin typeface="TimesNewRomanPSMT"/>
              </a:rPr>
              <a:t>after the date of entry into force of this Agreement,</a:t>
            </a:r>
            <a:endParaRPr lang="it-IT" sz="1200" i="1" dirty="0">
              <a:latin typeface="TimesNewRomanPSMT"/>
            </a:endParaRPr>
          </a:p>
          <a:p>
            <a:r>
              <a:rPr lang="en-US" sz="1200" i="1" dirty="0">
                <a:latin typeface="TimesNewRomanPSMT"/>
              </a:rPr>
              <a:t>an action </a:t>
            </a:r>
            <a:r>
              <a:rPr lang="en-US" sz="1200" i="1" u="sng" dirty="0">
                <a:latin typeface="TimesNewRomanPSMT"/>
              </a:rPr>
              <a:t>for infringement</a:t>
            </a:r>
            <a:r>
              <a:rPr lang="en-US" sz="1200" i="1" dirty="0">
                <a:latin typeface="TimesNewRomanPSMT"/>
              </a:rPr>
              <a:t> or </a:t>
            </a:r>
            <a:r>
              <a:rPr lang="en-US" sz="1200" i="1" u="sng" dirty="0">
                <a:latin typeface="TimesNewRomanPSMT"/>
              </a:rPr>
              <a:t>for revocation</a:t>
            </a:r>
            <a:r>
              <a:rPr lang="en-US" sz="1200" i="1" dirty="0">
                <a:latin typeface="TimesNewRomanPSMT"/>
              </a:rPr>
              <a:t> of a </a:t>
            </a:r>
            <a:r>
              <a:rPr lang="en-US" sz="1200" i="1" dirty="0">
                <a:solidFill>
                  <a:schemeClr val="accent2"/>
                </a:solidFill>
                <a:latin typeface="TimesNewRomanPSMT"/>
              </a:rPr>
              <a:t>European patent </a:t>
            </a:r>
            <a:r>
              <a:rPr lang="it-IT" sz="1200" i="1" dirty="0" smtClean="0">
                <a:latin typeface="TimesNewRomanPSMT"/>
              </a:rPr>
              <a:t>…</a:t>
            </a:r>
            <a:r>
              <a:rPr lang="en-US" sz="1200" i="1" dirty="0" smtClean="0">
                <a:latin typeface="TimesNewRomanPSMT"/>
              </a:rPr>
              <a:t>may </a:t>
            </a:r>
            <a:r>
              <a:rPr lang="en-US" sz="1200" i="1" dirty="0">
                <a:latin typeface="TimesNewRomanPSMT"/>
              </a:rPr>
              <a:t>still be brought before </a:t>
            </a:r>
            <a:r>
              <a:rPr lang="en-US" sz="1200" i="1" u="sng" dirty="0">
                <a:latin typeface="TimesNewRomanPSMT"/>
              </a:rPr>
              <a:t>national courts </a:t>
            </a:r>
            <a:r>
              <a:rPr lang="en-US" sz="1200" i="1" dirty="0">
                <a:latin typeface="TimesNewRomanPSMT"/>
              </a:rPr>
              <a:t>or other </a:t>
            </a:r>
            <a:r>
              <a:rPr lang="en-US" sz="1200" i="1" dirty="0" smtClean="0">
                <a:latin typeface="TimesNewRomanPSMT"/>
              </a:rPr>
              <a:t>competent</a:t>
            </a:r>
            <a:r>
              <a:rPr lang="it-IT" sz="1200" i="1" dirty="0">
                <a:latin typeface="TimesNewRomanPSMT"/>
              </a:rPr>
              <a:t> </a:t>
            </a:r>
            <a:r>
              <a:rPr lang="it-IT" sz="1200" i="1" dirty="0" smtClean="0">
                <a:latin typeface="TimesNewRomanPSMT"/>
              </a:rPr>
              <a:t> </a:t>
            </a:r>
            <a:r>
              <a:rPr lang="en-US" sz="1200" i="1" dirty="0" smtClean="0">
                <a:latin typeface="TimesNewRomanPSMT"/>
              </a:rPr>
              <a:t>national </a:t>
            </a:r>
            <a:r>
              <a:rPr lang="en-US" sz="1200" i="1" dirty="0">
                <a:latin typeface="TimesNewRomanPSMT"/>
              </a:rPr>
              <a:t>authorities</a:t>
            </a:r>
            <a:r>
              <a:rPr lang="en-US" sz="1200" i="1" dirty="0" smtClean="0">
                <a:latin typeface="TimesNewRomanPSMT"/>
              </a:rPr>
              <a:t>.</a:t>
            </a:r>
          </a:p>
          <a:p>
            <a:r>
              <a:rPr lang="en-US" sz="1200" i="1" dirty="0" smtClean="0">
                <a:latin typeface="TimesNewRomanPSMT"/>
              </a:rPr>
              <a:t>… </a:t>
            </a:r>
          </a:p>
          <a:p>
            <a:r>
              <a:rPr lang="en-US" sz="1200" i="1" dirty="0" smtClean="0">
                <a:latin typeface="TimesNewRomanPSMT"/>
              </a:rPr>
              <a:t>Administrative </a:t>
            </a:r>
            <a:r>
              <a:rPr lang="en-US" sz="1200" i="1" dirty="0">
                <a:latin typeface="TimesNewRomanPSMT"/>
              </a:rPr>
              <a:t>Committee may decide to prolong the transitional period by up to </a:t>
            </a:r>
            <a:r>
              <a:rPr lang="en-US" sz="1200" b="1" i="1" dirty="0">
                <a:latin typeface="TimesNewRomanPSMT"/>
              </a:rPr>
              <a:t>seven years </a:t>
            </a:r>
            <a:r>
              <a:rPr lang="en-US" sz="1200" dirty="0" smtClean="0"/>
              <a:t>.</a:t>
            </a:r>
          </a:p>
          <a:p>
            <a:endParaRPr lang="it-IT" sz="800" kern="0" dirty="0" smtClean="0">
              <a:solidFill>
                <a:schemeClr val="accent2"/>
              </a:solidFill>
              <a:latin typeface="Arial"/>
              <a:sym typeface="Wingdings" panose="05000000000000000000" pitchFamily="2" charset="2"/>
            </a:endParaRPr>
          </a:p>
          <a:p>
            <a:pPr>
              <a:spcBef>
                <a:spcPct val="20000"/>
              </a:spcBef>
              <a:buClr>
                <a:srgbClr val="FFFFFF"/>
              </a:buClr>
              <a:buSzPct val="95000"/>
              <a:defRPr/>
            </a:pPr>
            <a:r>
              <a:rPr lang="it-IT" kern="0" dirty="0" smtClean="0">
                <a:solidFill>
                  <a:schemeClr val="accent2"/>
                </a:solidFill>
                <a:latin typeface="Arial"/>
                <a:sym typeface="Wingdings" panose="05000000000000000000" pitchFamily="2" charset="2"/>
              </a:rPr>
              <a:t>UPC ha </a:t>
            </a:r>
            <a:r>
              <a:rPr lang="it-IT" b="1" kern="0" dirty="0" smtClean="0">
                <a:solidFill>
                  <a:schemeClr val="tx2"/>
                </a:solidFill>
                <a:latin typeface="Arial"/>
                <a:sym typeface="Wingdings" panose="05000000000000000000" pitchFamily="2" charset="2"/>
              </a:rPr>
              <a:t>competenza esclusiva</a:t>
            </a:r>
            <a:r>
              <a:rPr lang="it-IT" kern="0" dirty="0" smtClean="0">
                <a:solidFill>
                  <a:schemeClr val="tx2"/>
                </a:solidFill>
                <a:latin typeface="Arial"/>
                <a:sym typeface="Wingdings" panose="05000000000000000000" pitchFamily="2" charset="2"/>
              </a:rPr>
              <a:t> </a:t>
            </a:r>
            <a:r>
              <a:rPr lang="it-IT" kern="0" dirty="0" smtClean="0">
                <a:solidFill>
                  <a:schemeClr val="accent2"/>
                </a:solidFill>
                <a:latin typeface="Arial"/>
                <a:sym typeface="Wingdings" panose="05000000000000000000" pitchFamily="2" charset="2"/>
              </a:rPr>
              <a:t>sulle azioni di accertamento della non-contraffazione (</a:t>
            </a:r>
            <a:r>
              <a:rPr lang="it-IT" i="1" kern="0" dirty="0" smtClean="0">
                <a:solidFill>
                  <a:schemeClr val="tx2"/>
                </a:solidFill>
                <a:latin typeface="Arial"/>
                <a:sym typeface="Wingdings" panose="05000000000000000000" pitchFamily="2" charset="2"/>
              </a:rPr>
              <a:t>patents</a:t>
            </a:r>
            <a:r>
              <a:rPr lang="it-IT" kern="0" dirty="0" smtClean="0">
                <a:solidFill>
                  <a:schemeClr val="accent2"/>
                </a:solidFill>
                <a:latin typeface="Arial"/>
                <a:sym typeface="Wingdings" panose="05000000000000000000" pitchFamily="2" charset="2"/>
              </a:rPr>
              <a:t> = Brevetti EP </a:t>
            </a:r>
            <a:r>
              <a:rPr lang="it-IT" kern="0" dirty="0" smtClean="0">
                <a:solidFill>
                  <a:schemeClr val="tx2"/>
                </a:solidFill>
                <a:latin typeface="Arial"/>
                <a:sym typeface="Wingdings" panose="05000000000000000000" pitchFamily="2" charset="2"/>
              </a:rPr>
              <a:t>classici</a:t>
            </a:r>
            <a:r>
              <a:rPr lang="it-IT" kern="0" dirty="0" smtClean="0">
                <a:solidFill>
                  <a:schemeClr val="accent2"/>
                </a:solidFill>
                <a:latin typeface="Arial"/>
                <a:sym typeface="Wingdings" panose="05000000000000000000" pitchFamily="2" charset="2"/>
              </a:rPr>
              <a:t> e brevetti EP </a:t>
            </a:r>
            <a:r>
              <a:rPr lang="it-IT" kern="0" dirty="0" smtClean="0">
                <a:solidFill>
                  <a:schemeClr val="tx2"/>
                </a:solidFill>
                <a:latin typeface="Arial"/>
                <a:sym typeface="Wingdings" panose="05000000000000000000" pitchFamily="2" charset="2"/>
              </a:rPr>
              <a:t>unitari</a:t>
            </a:r>
            <a:r>
              <a:rPr lang="it-IT" kern="0" dirty="0" smtClean="0">
                <a:solidFill>
                  <a:schemeClr val="accent2"/>
                </a:solidFill>
                <a:latin typeface="Arial"/>
                <a:sym typeface="Wingdings" panose="05000000000000000000" pitchFamily="2" charset="2"/>
              </a:rPr>
              <a:t>)</a:t>
            </a:r>
          </a:p>
          <a:p>
            <a:pPr>
              <a:spcBef>
                <a:spcPct val="20000"/>
              </a:spcBef>
              <a:buClr>
                <a:srgbClr val="FFFFFF"/>
              </a:buClr>
              <a:buSzPct val="95000"/>
              <a:defRPr/>
            </a:pPr>
            <a:endParaRPr lang="it-IT" sz="800" kern="0" dirty="0" smtClean="0">
              <a:solidFill>
                <a:schemeClr val="accent2"/>
              </a:solidFill>
              <a:latin typeface="Arial"/>
              <a:sym typeface="Wingdings" panose="05000000000000000000" pitchFamily="2" charset="2"/>
            </a:endParaRPr>
          </a:p>
          <a:p>
            <a:pPr>
              <a:spcBef>
                <a:spcPct val="20000"/>
              </a:spcBef>
              <a:buClr>
                <a:srgbClr val="FFFFFF"/>
              </a:buClr>
              <a:buSzPct val="95000"/>
              <a:defRPr/>
            </a:pPr>
            <a:r>
              <a:rPr lang="it-IT" kern="0" dirty="0" smtClean="0">
                <a:solidFill>
                  <a:schemeClr val="accent2"/>
                </a:solidFill>
                <a:latin typeface="Arial"/>
                <a:sym typeface="Wingdings" panose="05000000000000000000" pitchFamily="2" charset="2"/>
              </a:rPr>
              <a:t>Azione di non-contraffazione non citata tra le azioni che possono essere presentate davanti ai </a:t>
            </a:r>
            <a:r>
              <a:rPr lang="it-IT" kern="0" dirty="0" smtClean="0">
                <a:solidFill>
                  <a:schemeClr val="tx2"/>
                </a:solidFill>
                <a:latin typeface="Arial"/>
                <a:sym typeface="Wingdings" panose="05000000000000000000" pitchFamily="2" charset="2"/>
              </a:rPr>
              <a:t>Tribunali nazionali </a:t>
            </a:r>
            <a:r>
              <a:rPr lang="it-IT" kern="0" dirty="0" smtClean="0">
                <a:solidFill>
                  <a:schemeClr val="accent2"/>
                </a:solidFill>
                <a:latin typeface="Arial"/>
                <a:sym typeface="Wingdings" panose="05000000000000000000" pitchFamily="2" charset="2"/>
              </a:rPr>
              <a:t>limitatamente ai </a:t>
            </a:r>
            <a:r>
              <a:rPr lang="it-IT" kern="0" dirty="0" smtClean="0">
                <a:solidFill>
                  <a:schemeClr val="tx2"/>
                </a:solidFill>
                <a:latin typeface="Arial"/>
                <a:sym typeface="Wingdings" panose="05000000000000000000" pitchFamily="2" charset="2"/>
              </a:rPr>
              <a:t>brevetti EP classici </a:t>
            </a:r>
            <a:r>
              <a:rPr lang="it-IT" kern="0" dirty="0" smtClean="0">
                <a:solidFill>
                  <a:schemeClr val="accent2"/>
                </a:solidFill>
                <a:latin typeface="Arial"/>
                <a:sym typeface="Wingdings" panose="05000000000000000000" pitchFamily="2" charset="2"/>
              </a:rPr>
              <a:t>durante il </a:t>
            </a:r>
            <a:r>
              <a:rPr lang="it-IT" kern="0" dirty="0" smtClean="0">
                <a:solidFill>
                  <a:schemeClr val="tx2"/>
                </a:solidFill>
                <a:latin typeface="Arial"/>
                <a:sym typeface="Wingdings" panose="05000000000000000000" pitchFamily="2" charset="2"/>
              </a:rPr>
              <a:t>periodo transitorio </a:t>
            </a:r>
            <a:r>
              <a:rPr lang="it-IT" kern="0" dirty="0" smtClean="0">
                <a:solidFill>
                  <a:schemeClr val="accent2"/>
                </a:solidFill>
                <a:latin typeface="Arial"/>
                <a:sym typeface="Wingdings" panose="05000000000000000000" pitchFamily="2" charset="2"/>
              </a:rPr>
              <a:t>(7+7 anni)  ancora possibile proporla davanti ad un Tribunale nazionale?</a:t>
            </a:r>
          </a:p>
          <a:p>
            <a:pPr marL="285750" indent="-285750">
              <a:spcBef>
                <a:spcPct val="20000"/>
              </a:spcBef>
              <a:buClr>
                <a:srgbClr val="FFFFFF"/>
              </a:buClr>
              <a:buSzPct val="95000"/>
              <a:buFontTx/>
              <a:buChar char="-"/>
              <a:defRPr/>
            </a:pPr>
            <a:endParaRPr lang="en-US" kern="0" dirty="0">
              <a:solidFill>
                <a:schemeClr val="accent2"/>
              </a:solidFill>
              <a:latin typeface="Arial"/>
              <a:sym typeface="Wingdings" panose="05000000000000000000" pitchFamily="2" charset="2"/>
            </a:endParaRPr>
          </a:p>
          <a:p>
            <a:pPr marL="742950" lvl="1" indent="-285750">
              <a:spcBef>
                <a:spcPct val="20000"/>
              </a:spcBef>
              <a:buClr>
                <a:srgbClr val="FFFFFF"/>
              </a:buClr>
              <a:buSzPct val="95000"/>
              <a:buFontTx/>
              <a:buChar char="-"/>
              <a:defRPr/>
            </a:pPr>
            <a:endParaRPr lang="it-IT" b="1" kern="0" dirty="0">
              <a:solidFill>
                <a:schemeClr val="accent2"/>
              </a:solidFill>
              <a:latin typeface="Arial"/>
            </a:endParaRPr>
          </a:p>
        </p:txBody>
      </p:sp>
    </p:spTree>
    <p:extLst>
      <p:ext uri="{BB962C8B-B14F-4D97-AF65-F5344CB8AC3E}">
        <p14:creationId xmlns:p14="http://schemas.microsoft.com/office/powerpoint/2010/main" val="3080623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5"/>
          <p:cNvGraphicFramePr>
            <a:graphicFrameLocks noGrp="1"/>
          </p:cNvGraphicFramePr>
          <p:nvPr>
            <p:ph idx="1"/>
            <p:extLst>
              <p:ext uri="{D42A27DB-BD31-4B8C-83A1-F6EECF244321}">
                <p14:modId xmlns:p14="http://schemas.microsoft.com/office/powerpoint/2010/main" val="2814482196"/>
              </p:ext>
            </p:extLst>
          </p:nvPr>
        </p:nvGraphicFramePr>
        <p:xfrm>
          <a:off x="457200" y="841867"/>
          <a:ext cx="8229600" cy="1019012"/>
        </p:xfrm>
        <a:graphic>
          <a:graphicData uri="http://schemas.openxmlformats.org/drawingml/2006/table">
            <a:tbl>
              <a:tblPr firstRow="1" bandRow="1">
                <a:tableStyleId>{5C22544A-7EE6-4342-B048-85BDC9FD1C3A}</a:tableStyleId>
              </a:tblPr>
              <a:tblGrid>
                <a:gridCol w="8229600"/>
              </a:tblGrid>
              <a:tr h="1019012">
                <a:tc>
                  <a:txBody>
                    <a:bodyPr/>
                    <a:lstStyle/>
                    <a:p>
                      <a:pPr>
                        <a:lnSpc>
                          <a:spcPct val="150000"/>
                        </a:lnSpc>
                        <a:buClr>
                          <a:srgbClr val="152642"/>
                        </a:buClr>
                        <a:buSzPct val="110000"/>
                      </a:pPr>
                      <a:r>
                        <a:rPr lang="it-IT" sz="1800" b="1" dirty="0" smtClean="0">
                          <a:solidFill>
                            <a:srgbClr val="042F50"/>
                          </a:solidFill>
                          <a:latin typeface="Times New Roman" charset="0"/>
                          <a:ea typeface="Times New Roman" charset="0"/>
                          <a:cs typeface="Times New Roman" charset="0"/>
                        </a:rPr>
                        <a:t>ACCERTAMENTO NEGATIVO</a:t>
                      </a:r>
                      <a:r>
                        <a:rPr lang="it-IT" sz="1800" b="1" baseline="0" dirty="0" smtClean="0">
                          <a:solidFill>
                            <a:srgbClr val="042F50"/>
                          </a:solidFill>
                          <a:latin typeface="Times New Roman" charset="0"/>
                          <a:ea typeface="Times New Roman" charset="0"/>
                          <a:cs typeface="Times New Roman" charset="0"/>
                        </a:rPr>
                        <a:t> DELLA CONTRAFFAZIONE: COMPETENZA ESCLUSIVA DELL’UPC E REGIME TRANSITORIO (2)</a:t>
                      </a:r>
                      <a:endParaRPr lang="it-IT" sz="1800" b="1" dirty="0">
                        <a:solidFill>
                          <a:srgbClr val="042F50"/>
                        </a:solidFill>
                        <a:latin typeface="Times New Roman" charset="0"/>
                        <a:ea typeface="Times New Roman" charset="0"/>
                        <a:cs typeface="Times New Roman" charset="0"/>
                      </a:endParaRPr>
                    </a:p>
                  </a:txBody>
                  <a:tcPr>
                    <a:lnL w="28575" cap="flat" cmpd="sng" algn="ctr">
                      <a:solidFill>
                        <a:srgbClr val="C70021"/>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sp>
        <p:nvSpPr>
          <p:cNvPr id="6" name="Rettangolo 5"/>
          <p:cNvSpPr/>
          <p:nvPr/>
        </p:nvSpPr>
        <p:spPr>
          <a:xfrm>
            <a:off x="539552" y="1700808"/>
            <a:ext cx="8229600" cy="5700022"/>
          </a:xfrm>
          <a:prstGeom prst="rect">
            <a:avLst/>
          </a:prstGeom>
        </p:spPr>
        <p:txBody>
          <a:bodyPr wrap="square">
            <a:spAutoFit/>
          </a:bodyPr>
          <a:lstStyle/>
          <a:p>
            <a:r>
              <a:rPr lang="en-US" sz="1400" i="1" u="sng" dirty="0">
                <a:latin typeface="TimesNewRomanPSMT"/>
              </a:rPr>
              <a:t>ARTICLE 83 UPC</a:t>
            </a:r>
            <a:r>
              <a:rPr lang="it-IT" sz="1400" i="1" u="sng" dirty="0" smtClean="0">
                <a:latin typeface="TimesNewRomanPSMT"/>
              </a:rPr>
              <a:t>A </a:t>
            </a:r>
            <a:r>
              <a:rPr lang="en-US" sz="1400" i="1" u="sng" dirty="0" smtClean="0">
                <a:latin typeface="TimesNewRomanPSMT"/>
              </a:rPr>
              <a:t>Transitional regime</a:t>
            </a:r>
          </a:p>
          <a:p>
            <a:r>
              <a:rPr lang="en-US" sz="1400" i="1" dirty="0" smtClean="0">
                <a:latin typeface="TimesNewRomanPSMT"/>
              </a:rPr>
              <a:t>…</a:t>
            </a:r>
          </a:p>
          <a:p>
            <a:r>
              <a:rPr lang="en-US" sz="1400" i="1" dirty="0">
                <a:latin typeface="TimesNewRomanPSMT"/>
              </a:rPr>
              <a:t>(3) </a:t>
            </a:r>
            <a:r>
              <a:rPr lang="en-US" sz="1400" i="1" u="sng" dirty="0">
                <a:latin typeface="TimesNewRomanPSMT"/>
              </a:rPr>
              <a:t>Unless </a:t>
            </a:r>
            <a:r>
              <a:rPr lang="en-US" sz="1400" i="1" u="sng" dirty="0">
                <a:solidFill>
                  <a:schemeClr val="tx2"/>
                </a:solidFill>
                <a:latin typeface="TimesNewRomanPSMT"/>
              </a:rPr>
              <a:t>an action </a:t>
            </a:r>
            <a:r>
              <a:rPr lang="en-US" sz="1400" i="1" u="sng" dirty="0">
                <a:latin typeface="TimesNewRomanPSMT"/>
              </a:rPr>
              <a:t>has already been brought before the Court</a:t>
            </a:r>
            <a:r>
              <a:rPr lang="en-US" sz="1400" i="1" dirty="0">
                <a:latin typeface="TimesNewRomanPSMT"/>
              </a:rPr>
              <a:t>, </a:t>
            </a:r>
            <a:r>
              <a:rPr lang="en-US" sz="1400" i="1" u="sng" dirty="0">
                <a:latin typeface="TimesNewRomanPSMT"/>
              </a:rPr>
              <a:t>a proprietor</a:t>
            </a:r>
            <a:r>
              <a:rPr lang="en-US" sz="1400" i="1" dirty="0">
                <a:latin typeface="TimesNewRomanPSMT"/>
              </a:rPr>
              <a:t> of or </a:t>
            </a:r>
            <a:r>
              <a:rPr lang="en-US" sz="1400" i="1" u="sng" dirty="0">
                <a:latin typeface="TimesNewRomanPSMT"/>
              </a:rPr>
              <a:t>an applicant for</a:t>
            </a:r>
          </a:p>
          <a:p>
            <a:r>
              <a:rPr lang="en-US" sz="1400" i="1" dirty="0">
                <a:latin typeface="TimesNewRomanPSMT"/>
              </a:rPr>
              <a:t>a </a:t>
            </a:r>
            <a:r>
              <a:rPr lang="en-US" sz="1400" i="1" dirty="0">
                <a:solidFill>
                  <a:schemeClr val="accent2"/>
                </a:solidFill>
                <a:latin typeface="TimesNewRomanPSMT"/>
              </a:rPr>
              <a:t>European patent </a:t>
            </a:r>
            <a:r>
              <a:rPr lang="en-US" sz="1400" i="1" dirty="0">
                <a:latin typeface="TimesNewRomanPSMT"/>
              </a:rPr>
              <a:t>granted or applied for prior to the end of the transitional period under</a:t>
            </a:r>
          </a:p>
          <a:p>
            <a:r>
              <a:rPr lang="en-US" sz="1400" i="1" dirty="0">
                <a:latin typeface="TimesNewRomanPSMT"/>
              </a:rPr>
              <a:t>paragraph 1 and, where applicable, paragraph 5, as well as a holder of a supplementary protection</a:t>
            </a:r>
          </a:p>
          <a:p>
            <a:r>
              <a:rPr lang="en-US" sz="1400" i="1" dirty="0">
                <a:latin typeface="TimesNewRomanPSMT"/>
              </a:rPr>
              <a:t>certificate issued for a product protected by a European patent, </a:t>
            </a:r>
            <a:r>
              <a:rPr lang="en-US" sz="1400" i="1" u="sng" dirty="0">
                <a:latin typeface="TimesNewRomanPSMT"/>
              </a:rPr>
              <a:t>shall have the possibility to opt out</a:t>
            </a:r>
          </a:p>
          <a:p>
            <a:r>
              <a:rPr lang="en-US" sz="1400" i="1" u="sng" dirty="0">
                <a:latin typeface="TimesNewRomanPSMT"/>
              </a:rPr>
              <a:t>from the exclusive competence of the Court</a:t>
            </a:r>
            <a:r>
              <a:rPr lang="en-US" sz="1400" i="1" dirty="0">
                <a:latin typeface="TimesNewRomanPSMT"/>
              </a:rPr>
              <a:t>. To this end they shall notify their opt-out to the</a:t>
            </a:r>
          </a:p>
          <a:p>
            <a:r>
              <a:rPr lang="en-US" sz="1400" i="1" dirty="0">
                <a:latin typeface="TimesNewRomanPSMT"/>
              </a:rPr>
              <a:t>Registry by the latest one month before expiry of the transitional period. The opt-out shall take</a:t>
            </a:r>
          </a:p>
          <a:p>
            <a:r>
              <a:rPr lang="en-US" sz="1400" i="1" dirty="0">
                <a:latin typeface="TimesNewRomanPSMT"/>
              </a:rPr>
              <a:t>effect upon its entry into the register</a:t>
            </a:r>
            <a:r>
              <a:rPr lang="en-US" sz="1400" i="1" dirty="0" smtClean="0">
                <a:latin typeface="TimesNewRomanPSMT"/>
              </a:rPr>
              <a:t>.</a:t>
            </a:r>
          </a:p>
          <a:p>
            <a:endParaRPr lang="it-IT" sz="1400" i="1" u="sng" dirty="0">
              <a:latin typeface="TimesNewRomanPSMT"/>
            </a:endParaRPr>
          </a:p>
          <a:p>
            <a:pPr>
              <a:spcBef>
                <a:spcPct val="20000"/>
              </a:spcBef>
              <a:buClr>
                <a:srgbClr val="FFFFFF"/>
              </a:buClr>
              <a:buSzPct val="95000"/>
              <a:defRPr/>
            </a:pPr>
            <a:r>
              <a:rPr lang="it-IT" kern="0" dirty="0" smtClean="0">
                <a:solidFill>
                  <a:schemeClr val="accent2"/>
                </a:solidFill>
                <a:latin typeface="Arial"/>
                <a:sym typeface="Wingdings" panose="05000000000000000000" pitchFamily="2" charset="2"/>
              </a:rPr>
              <a:t>Azione di non-contraffazione ha impatto </a:t>
            </a:r>
            <a:r>
              <a:rPr lang="it-IT" kern="0" dirty="0" err="1" smtClean="0">
                <a:solidFill>
                  <a:schemeClr val="accent2"/>
                </a:solidFill>
                <a:latin typeface="Arial"/>
                <a:sym typeface="Wingdings" panose="05000000000000000000" pitchFamily="2" charset="2"/>
              </a:rPr>
              <a:t>sull’</a:t>
            </a:r>
            <a:r>
              <a:rPr lang="it-IT" b="1" kern="0" dirty="0" err="1" smtClean="0">
                <a:solidFill>
                  <a:schemeClr val="tx2"/>
                </a:solidFill>
                <a:latin typeface="Arial"/>
                <a:sym typeface="Wingdings" panose="05000000000000000000" pitchFamily="2" charset="2"/>
              </a:rPr>
              <a:t>opt-out</a:t>
            </a:r>
            <a:r>
              <a:rPr lang="it-IT" kern="0" dirty="0" smtClean="0">
                <a:solidFill>
                  <a:schemeClr val="accent2"/>
                </a:solidFill>
                <a:latin typeface="Arial"/>
                <a:sym typeface="Wingdings" panose="05000000000000000000" pitchFamily="2" charset="2"/>
              </a:rPr>
              <a:t> nel periodo transitorio </a:t>
            </a:r>
          </a:p>
          <a:p>
            <a:pPr>
              <a:spcBef>
                <a:spcPct val="20000"/>
              </a:spcBef>
              <a:buClr>
                <a:srgbClr val="FFFFFF"/>
              </a:buClr>
              <a:buSzPct val="95000"/>
              <a:defRPr/>
            </a:pPr>
            <a:r>
              <a:rPr lang="it-IT" kern="0" dirty="0" smtClean="0">
                <a:solidFill>
                  <a:schemeClr val="accent2"/>
                </a:solidFill>
                <a:latin typeface="Arial"/>
                <a:sym typeface="Wingdings" panose="05000000000000000000" pitchFamily="2" charset="2"/>
              </a:rPr>
              <a:t>(</a:t>
            </a:r>
            <a:r>
              <a:rPr lang="it-IT" kern="0" dirty="0" err="1" smtClean="0">
                <a:solidFill>
                  <a:schemeClr val="accent2"/>
                </a:solidFill>
                <a:latin typeface="Arial"/>
                <a:sym typeface="Wingdings" panose="05000000000000000000" pitchFamily="2" charset="2"/>
              </a:rPr>
              <a:t>opt</a:t>
            </a:r>
            <a:r>
              <a:rPr lang="it-IT" kern="0" dirty="0" smtClean="0">
                <a:solidFill>
                  <a:schemeClr val="accent2"/>
                </a:solidFill>
                <a:latin typeface="Arial"/>
                <a:sym typeface="Wingdings" panose="05000000000000000000" pitchFamily="2" charset="2"/>
              </a:rPr>
              <a:t>-out = rinuncia alla competenza esclusiva dell’UPC per </a:t>
            </a:r>
            <a:r>
              <a:rPr lang="it-IT" kern="0" dirty="0" smtClean="0">
                <a:solidFill>
                  <a:schemeClr val="tx2"/>
                </a:solidFill>
                <a:latin typeface="Arial"/>
                <a:sym typeface="Wingdings" panose="05000000000000000000" pitchFamily="2" charset="2"/>
              </a:rPr>
              <a:t>brevetti EP classici </a:t>
            </a:r>
            <a:r>
              <a:rPr lang="it-IT" kern="0" dirty="0" smtClean="0">
                <a:solidFill>
                  <a:schemeClr val="accent2"/>
                </a:solidFill>
                <a:latin typeface="Arial"/>
                <a:sym typeface="Wingdings" panose="05000000000000000000" pitchFamily="2" charset="2"/>
              </a:rPr>
              <a:t>o per </a:t>
            </a:r>
            <a:r>
              <a:rPr lang="it-IT" kern="0" dirty="0" smtClean="0">
                <a:solidFill>
                  <a:schemeClr val="tx2"/>
                </a:solidFill>
                <a:latin typeface="Arial"/>
                <a:sym typeface="Wingdings" panose="05000000000000000000" pitchFamily="2" charset="2"/>
              </a:rPr>
              <a:t>domande EP pendenti</a:t>
            </a:r>
            <a:r>
              <a:rPr lang="it-IT" kern="0" dirty="0" smtClean="0">
                <a:solidFill>
                  <a:schemeClr val="accent2"/>
                </a:solidFill>
                <a:latin typeface="Arial"/>
                <a:sym typeface="Wingdings" panose="05000000000000000000" pitchFamily="2" charset="2"/>
              </a:rPr>
              <a:t>)</a:t>
            </a:r>
          </a:p>
          <a:p>
            <a:pPr>
              <a:spcBef>
                <a:spcPct val="20000"/>
              </a:spcBef>
              <a:buClr>
                <a:srgbClr val="FFFFFF"/>
              </a:buClr>
              <a:buSzPct val="95000"/>
              <a:defRPr/>
            </a:pPr>
            <a:endParaRPr lang="it-IT" sz="800" kern="0" dirty="0" smtClean="0">
              <a:solidFill>
                <a:schemeClr val="accent2"/>
              </a:solidFill>
              <a:latin typeface="Arial"/>
              <a:sym typeface="Wingdings" panose="05000000000000000000" pitchFamily="2" charset="2"/>
            </a:endParaRPr>
          </a:p>
          <a:p>
            <a:pPr>
              <a:spcBef>
                <a:spcPct val="20000"/>
              </a:spcBef>
              <a:buClr>
                <a:srgbClr val="FFFFFF"/>
              </a:buClr>
              <a:buSzPct val="95000"/>
              <a:defRPr/>
            </a:pPr>
            <a:r>
              <a:rPr lang="it-IT" kern="0" dirty="0" smtClean="0">
                <a:solidFill>
                  <a:schemeClr val="accent2"/>
                </a:solidFill>
                <a:latin typeface="Arial"/>
                <a:sym typeface="Wingdings" panose="05000000000000000000" pitchFamily="2" charset="2"/>
              </a:rPr>
              <a:t>Dopo che un’azione («</a:t>
            </a:r>
            <a:r>
              <a:rPr lang="it-IT" kern="0" dirty="0" err="1" smtClean="0">
                <a:solidFill>
                  <a:schemeClr val="tx2"/>
                </a:solidFill>
                <a:latin typeface="Arial"/>
                <a:sym typeface="Wingdings" panose="05000000000000000000" pitchFamily="2" charset="2"/>
              </a:rPr>
              <a:t>action</a:t>
            </a:r>
            <a:r>
              <a:rPr lang="it-IT" kern="0" dirty="0" smtClean="0">
                <a:solidFill>
                  <a:schemeClr val="accent2"/>
                </a:solidFill>
                <a:latin typeface="Arial"/>
                <a:sym typeface="Wingdings" panose="05000000000000000000" pitchFamily="2" charset="2"/>
              </a:rPr>
              <a:t>»: anche azione di di non contraffazione?)  è stata avviata di fronte all’UPC non è più possibile richiedere l’</a:t>
            </a:r>
            <a:r>
              <a:rPr lang="it-IT" kern="0" dirty="0" err="1" smtClean="0">
                <a:solidFill>
                  <a:schemeClr val="accent2"/>
                </a:solidFill>
                <a:latin typeface="Arial"/>
                <a:sym typeface="Wingdings" panose="05000000000000000000" pitchFamily="2" charset="2"/>
              </a:rPr>
              <a:t>opt</a:t>
            </a:r>
            <a:r>
              <a:rPr lang="it-IT" kern="0" dirty="0" smtClean="0">
                <a:solidFill>
                  <a:schemeClr val="accent2"/>
                </a:solidFill>
                <a:latin typeface="Arial"/>
                <a:sym typeface="Wingdings" panose="05000000000000000000" pitchFamily="2" charset="2"/>
              </a:rPr>
              <a:t>-out </a:t>
            </a:r>
          </a:p>
          <a:p>
            <a:pPr>
              <a:spcBef>
                <a:spcPct val="20000"/>
              </a:spcBef>
              <a:buClr>
                <a:srgbClr val="FFFFFF"/>
              </a:buClr>
              <a:buSzPct val="95000"/>
              <a:defRPr/>
            </a:pPr>
            <a:endParaRPr lang="it-IT" sz="800" kern="0" dirty="0" smtClean="0">
              <a:solidFill>
                <a:schemeClr val="accent2"/>
              </a:solidFill>
              <a:latin typeface="Arial"/>
              <a:sym typeface="Wingdings" panose="05000000000000000000" pitchFamily="2" charset="2"/>
            </a:endParaRPr>
          </a:p>
          <a:p>
            <a:pPr>
              <a:spcBef>
                <a:spcPct val="20000"/>
              </a:spcBef>
              <a:buClr>
                <a:srgbClr val="FFFFFF"/>
              </a:buClr>
              <a:buSzPct val="95000"/>
              <a:defRPr/>
            </a:pPr>
            <a:r>
              <a:rPr lang="it-IT" kern="0" dirty="0" smtClean="0">
                <a:solidFill>
                  <a:schemeClr val="accent2"/>
                </a:solidFill>
                <a:latin typeface="Arial"/>
                <a:sym typeface="Wingdings" panose="05000000000000000000" pitchFamily="2" charset="2"/>
              </a:rPr>
              <a:t>Sembra che per brevetto EP classico </a:t>
            </a:r>
            <a:r>
              <a:rPr lang="it-IT" kern="0" dirty="0" err="1" smtClean="0">
                <a:solidFill>
                  <a:schemeClr val="accent2"/>
                </a:solidFill>
                <a:latin typeface="Arial"/>
                <a:sym typeface="Wingdings" panose="05000000000000000000" pitchFamily="2" charset="2"/>
              </a:rPr>
              <a:t>opt</a:t>
            </a:r>
            <a:r>
              <a:rPr lang="it-IT" kern="0" dirty="0" smtClean="0">
                <a:solidFill>
                  <a:schemeClr val="accent2"/>
                </a:solidFill>
                <a:latin typeface="Arial"/>
                <a:sym typeface="Wingdings" panose="05000000000000000000" pitchFamily="2" charset="2"/>
              </a:rPr>
              <a:t>-out si estenda ad azione non-contraffazione  da proporre di fronte a un Tribunale nazionale</a:t>
            </a:r>
          </a:p>
          <a:p>
            <a:pPr marL="285750" indent="-285750">
              <a:spcBef>
                <a:spcPct val="20000"/>
              </a:spcBef>
              <a:buClr>
                <a:srgbClr val="FFFFFF"/>
              </a:buClr>
              <a:buSzPct val="95000"/>
              <a:buFontTx/>
              <a:buChar char="-"/>
              <a:defRPr/>
            </a:pPr>
            <a:endParaRPr lang="en-US" kern="0" dirty="0" smtClean="0">
              <a:solidFill>
                <a:schemeClr val="accent2"/>
              </a:solidFill>
              <a:latin typeface="Arial"/>
              <a:sym typeface="Wingdings" panose="05000000000000000000" pitchFamily="2" charset="2"/>
            </a:endParaRPr>
          </a:p>
          <a:p>
            <a:pPr marL="285750" indent="-285750">
              <a:spcBef>
                <a:spcPct val="20000"/>
              </a:spcBef>
              <a:buClr>
                <a:srgbClr val="FFFFFF"/>
              </a:buClr>
              <a:buSzPct val="95000"/>
              <a:buFontTx/>
              <a:buChar char="-"/>
              <a:defRPr/>
            </a:pPr>
            <a:endParaRPr lang="en-US" kern="0" dirty="0">
              <a:solidFill>
                <a:schemeClr val="accent2"/>
              </a:solidFill>
              <a:latin typeface="Arial"/>
              <a:sym typeface="Wingdings" panose="05000000000000000000" pitchFamily="2" charset="2"/>
            </a:endParaRPr>
          </a:p>
          <a:p>
            <a:pPr marL="742950" lvl="1" indent="-285750">
              <a:spcBef>
                <a:spcPct val="20000"/>
              </a:spcBef>
              <a:buClr>
                <a:srgbClr val="FFFFFF"/>
              </a:buClr>
              <a:buSzPct val="95000"/>
              <a:buFontTx/>
              <a:buChar char="-"/>
              <a:defRPr/>
            </a:pPr>
            <a:endParaRPr lang="it-IT" b="1" kern="0" dirty="0">
              <a:solidFill>
                <a:schemeClr val="accent2"/>
              </a:solidFill>
              <a:latin typeface="Arial"/>
            </a:endParaRPr>
          </a:p>
        </p:txBody>
      </p:sp>
    </p:spTree>
    <p:extLst>
      <p:ext uri="{BB962C8B-B14F-4D97-AF65-F5344CB8AC3E}">
        <p14:creationId xmlns:p14="http://schemas.microsoft.com/office/powerpoint/2010/main" val="1755660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5"/>
          <p:cNvGraphicFramePr>
            <a:graphicFrameLocks noGrp="1"/>
          </p:cNvGraphicFramePr>
          <p:nvPr>
            <p:ph idx="1"/>
            <p:extLst>
              <p:ext uri="{D42A27DB-BD31-4B8C-83A1-F6EECF244321}">
                <p14:modId xmlns:p14="http://schemas.microsoft.com/office/powerpoint/2010/main" val="1153471930"/>
              </p:ext>
            </p:extLst>
          </p:nvPr>
        </p:nvGraphicFramePr>
        <p:xfrm>
          <a:off x="457200" y="841867"/>
          <a:ext cx="8229600" cy="1019012"/>
        </p:xfrm>
        <a:graphic>
          <a:graphicData uri="http://schemas.openxmlformats.org/drawingml/2006/table">
            <a:tbl>
              <a:tblPr firstRow="1" bandRow="1">
                <a:tableStyleId>{5C22544A-7EE6-4342-B048-85BDC9FD1C3A}</a:tableStyleId>
              </a:tblPr>
              <a:tblGrid>
                <a:gridCol w="8229600"/>
              </a:tblGrid>
              <a:tr h="1019012">
                <a:tc>
                  <a:txBody>
                    <a:bodyPr/>
                    <a:lstStyle/>
                    <a:p>
                      <a:pPr>
                        <a:lnSpc>
                          <a:spcPct val="150000"/>
                        </a:lnSpc>
                        <a:buClr>
                          <a:srgbClr val="152642"/>
                        </a:buClr>
                        <a:buSzPct val="110000"/>
                      </a:pPr>
                      <a:r>
                        <a:rPr lang="it-IT" sz="1800" b="1" dirty="0" smtClean="0">
                          <a:solidFill>
                            <a:srgbClr val="042F50"/>
                          </a:solidFill>
                          <a:latin typeface="Times New Roman" charset="0"/>
                          <a:ea typeface="Times New Roman" charset="0"/>
                          <a:cs typeface="Times New Roman" charset="0"/>
                        </a:rPr>
                        <a:t>ACCERTAMENTO NEGATIVO</a:t>
                      </a:r>
                      <a:r>
                        <a:rPr lang="it-IT" sz="1800" b="1" baseline="0" dirty="0" smtClean="0">
                          <a:solidFill>
                            <a:srgbClr val="042F50"/>
                          </a:solidFill>
                          <a:latin typeface="Times New Roman" charset="0"/>
                          <a:ea typeface="Times New Roman" charset="0"/>
                          <a:cs typeface="Times New Roman" charset="0"/>
                        </a:rPr>
                        <a:t> DELLA CONTRAFFAZIONE: DOVE VA PROPOSTA?</a:t>
                      </a:r>
                      <a:endParaRPr lang="it-IT" sz="1800" b="1" dirty="0">
                        <a:solidFill>
                          <a:srgbClr val="042F50"/>
                        </a:solidFill>
                        <a:latin typeface="Times New Roman" charset="0"/>
                        <a:ea typeface="Times New Roman" charset="0"/>
                        <a:cs typeface="Times New Roman" charset="0"/>
                      </a:endParaRPr>
                    </a:p>
                  </a:txBody>
                  <a:tcPr>
                    <a:lnL w="28575" cap="flat" cmpd="sng" algn="ctr">
                      <a:solidFill>
                        <a:srgbClr val="C70021"/>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sp>
        <p:nvSpPr>
          <p:cNvPr id="6" name="Rettangolo 5"/>
          <p:cNvSpPr/>
          <p:nvPr/>
        </p:nvSpPr>
        <p:spPr>
          <a:xfrm>
            <a:off x="523663" y="1630087"/>
            <a:ext cx="8229600" cy="5192191"/>
          </a:xfrm>
          <a:prstGeom prst="rect">
            <a:avLst/>
          </a:prstGeom>
        </p:spPr>
        <p:txBody>
          <a:bodyPr wrap="square">
            <a:spAutoFit/>
          </a:bodyPr>
          <a:lstStyle/>
          <a:p>
            <a:pPr>
              <a:lnSpc>
                <a:spcPct val="115000"/>
              </a:lnSpc>
              <a:spcAft>
                <a:spcPts val="0"/>
              </a:spcAft>
            </a:pPr>
            <a:r>
              <a:rPr lang="en-US" sz="1400" i="1" u="sng" dirty="0">
                <a:latin typeface="TimesNewRomanPSMT"/>
                <a:ea typeface="Calibri"/>
                <a:cs typeface="TimesNewRomanPSMT"/>
              </a:rPr>
              <a:t>ARTICLE </a:t>
            </a:r>
            <a:r>
              <a:rPr lang="en-US" sz="1400" i="1" u="sng" dirty="0" smtClean="0">
                <a:latin typeface="TimesNewRomanPSMT"/>
                <a:ea typeface="Calibri"/>
                <a:cs typeface="TimesNewRomanPSMT"/>
              </a:rPr>
              <a:t>33 UPCA</a:t>
            </a:r>
            <a:endParaRPr lang="en-US" sz="1400" i="1" u="sng" dirty="0">
              <a:latin typeface="TimesNewRomanPSMT"/>
              <a:ea typeface="Calibri"/>
              <a:cs typeface="TimesNewRomanPSMT"/>
            </a:endParaRPr>
          </a:p>
          <a:p>
            <a:pPr>
              <a:lnSpc>
                <a:spcPct val="115000"/>
              </a:lnSpc>
              <a:spcAft>
                <a:spcPts val="0"/>
              </a:spcAft>
            </a:pPr>
            <a:r>
              <a:rPr lang="en-US" sz="1400" i="1" u="sng" dirty="0">
                <a:latin typeface="TimesNewRomanPSMT"/>
                <a:ea typeface="Calibri"/>
                <a:cs typeface="TimesNewRomanPSMT"/>
              </a:rPr>
              <a:t>Competence of the divisions of the Court of First Instance</a:t>
            </a:r>
            <a:endParaRPr lang="it-IT" sz="1400" i="1" kern="0" dirty="0">
              <a:solidFill>
                <a:schemeClr val="accent2"/>
              </a:solidFill>
              <a:latin typeface="Arial"/>
              <a:sym typeface="Wingdings" panose="05000000000000000000" pitchFamily="2" charset="2"/>
            </a:endParaRPr>
          </a:p>
          <a:p>
            <a:r>
              <a:rPr lang="en-US" sz="1400" i="1" dirty="0" smtClean="0">
                <a:latin typeface="TimesNewRomanPSMT"/>
              </a:rPr>
              <a:t>…</a:t>
            </a:r>
          </a:p>
          <a:p>
            <a:r>
              <a:rPr lang="en-US" sz="1400" i="1" dirty="0">
                <a:latin typeface="TimesNewRomanPSMT"/>
              </a:rPr>
              <a:t>(4) Actions referred to in </a:t>
            </a:r>
            <a:r>
              <a:rPr lang="en-US" sz="1400" b="1" i="1" dirty="0">
                <a:latin typeface="TimesNewRomanPSMT"/>
              </a:rPr>
              <a:t>Article 32(1)(b) </a:t>
            </a:r>
            <a:r>
              <a:rPr lang="en-US" sz="1400" i="1" dirty="0">
                <a:latin typeface="TimesNewRomanPSMT"/>
              </a:rPr>
              <a:t>and (d) shall be brought before the </a:t>
            </a:r>
            <a:r>
              <a:rPr lang="en-US" sz="1400" b="1" i="1" u="sng" dirty="0">
                <a:latin typeface="TimesNewRomanPSMT"/>
              </a:rPr>
              <a:t>central division</a:t>
            </a:r>
            <a:r>
              <a:rPr lang="en-US" sz="1400" i="1" dirty="0" smtClean="0">
                <a:latin typeface="TimesNewRomanPSMT"/>
              </a:rPr>
              <a:t>.</a:t>
            </a:r>
            <a:endParaRPr lang="en-US" sz="1400" i="1" dirty="0">
              <a:latin typeface="TimesNewRomanPSMT"/>
            </a:endParaRPr>
          </a:p>
          <a:p>
            <a:r>
              <a:rPr lang="en-US" sz="1400" i="1" dirty="0">
                <a:latin typeface="TimesNewRomanPSMT"/>
              </a:rPr>
              <a:t>If, however, </a:t>
            </a:r>
            <a:r>
              <a:rPr lang="en-US" sz="1400" i="1" u="sng" dirty="0">
                <a:latin typeface="TimesNewRomanPSMT"/>
              </a:rPr>
              <a:t>an action for infringement</a:t>
            </a:r>
            <a:r>
              <a:rPr lang="en-US" sz="1400" i="1" dirty="0">
                <a:latin typeface="TimesNewRomanPSMT"/>
              </a:rPr>
              <a:t> as referred to in Article 32(1)(a) between the same parties</a:t>
            </a:r>
          </a:p>
          <a:p>
            <a:r>
              <a:rPr lang="en-US" sz="1400" i="1" dirty="0">
                <a:latin typeface="TimesNewRomanPSMT"/>
              </a:rPr>
              <a:t>relating to the same patent has been brought before a local or a regional division, these actions may</a:t>
            </a:r>
          </a:p>
          <a:p>
            <a:r>
              <a:rPr lang="en-US" sz="1400" i="1" dirty="0">
                <a:latin typeface="TimesNewRomanPSMT"/>
              </a:rPr>
              <a:t>only be brought before the </a:t>
            </a:r>
            <a:r>
              <a:rPr lang="en-US" sz="1400" b="1" i="1" dirty="0">
                <a:latin typeface="TimesNewRomanPSMT"/>
              </a:rPr>
              <a:t>same local or regional division</a:t>
            </a:r>
            <a:r>
              <a:rPr lang="en-US" sz="1400" i="1" dirty="0">
                <a:latin typeface="TimesNewRomanPSMT"/>
              </a:rPr>
              <a:t>.</a:t>
            </a:r>
          </a:p>
          <a:p>
            <a:r>
              <a:rPr lang="en-US" sz="1400" i="1" dirty="0" smtClean="0">
                <a:latin typeface="TimesNewRomanPSMT"/>
              </a:rPr>
              <a:t>…</a:t>
            </a:r>
          </a:p>
          <a:p>
            <a:r>
              <a:rPr lang="en-US" sz="1400" i="1" dirty="0">
                <a:latin typeface="TimesNewRomanPSMT"/>
              </a:rPr>
              <a:t>(7) Parties may agree to bring actions referred to in Article 32(1)(a) to (h) before the </a:t>
            </a:r>
            <a:r>
              <a:rPr lang="en-US" sz="1400" b="1" i="1" dirty="0">
                <a:latin typeface="TimesNewRomanPSMT"/>
              </a:rPr>
              <a:t>division of</a:t>
            </a:r>
          </a:p>
          <a:p>
            <a:r>
              <a:rPr lang="en-US" sz="1400" b="1" i="1" dirty="0">
                <a:latin typeface="TimesNewRomanPSMT"/>
              </a:rPr>
              <a:t>their choice</a:t>
            </a:r>
            <a:r>
              <a:rPr lang="en-US" sz="1400" i="1" dirty="0">
                <a:latin typeface="TimesNewRomanPSMT"/>
              </a:rPr>
              <a:t>, including the central division</a:t>
            </a:r>
            <a:r>
              <a:rPr lang="en-US" sz="1400" i="1" dirty="0" smtClean="0">
                <a:latin typeface="TimesNewRomanPSMT"/>
              </a:rPr>
              <a:t>.</a:t>
            </a:r>
            <a:endParaRPr lang="it-IT" sz="1400" i="1" kern="0" dirty="0" smtClean="0">
              <a:solidFill>
                <a:schemeClr val="accent2"/>
              </a:solidFill>
              <a:latin typeface="Arial"/>
              <a:sym typeface="Wingdings" panose="05000000000000000000" pitchFamily="2" charset="2"/>
            </a:endParaRPr>
          </a:p>
          <a:p>
            <a:pPr>
              <a:spcBef>
                <a:spcPct val="20000"/>
              </a:spcBef>
              <a:buClr>
                <a:srgbClr val="FFFFFF"/>
              </a:buClr>
              <a:buSzPct val="95000"/>
              <a:defRPr/>
            </a:pPr>
            <a:endParaRPr lang="it-IT" sz="800" kern="0" dirty="0" smtClean="0">
              <a:solidFill>
                <a:schemeClr val="accent2"/>
              </a:solidFill>
              <a:latin typeface="Arial"/>
              <a:sym typeface="Wingdings" panose="05000000000000000000" pitchFamily="2" charset="2"/>
            </a:endParaRPr>
          </a:p>
          <a:p>
            <a:pPr>
              <a:spcBef>
                <a:spcPct val="20000"/>
              </a:spcBef>
              <a:buClr>
                <a:srgbClr val="FFFFFF"/>
              </a:buClr>
              <a:buSzPct val="95000"/>
              <a:defRPr/>
            </a:pPr>
            <a:r>
              <a:rPr lang="it-IT" kern="0" dirty="0" smtClean="0">
                <a:solidFill>
                  <a:schemeClr val="accent2"/>
                </a:solidFill>
                <a:latin typeface="Arial"/>
                <a:sym typeface="Wingdings" panose="05000000000000000000" pitchFamily="2" charset="2"/>
              </a:rPr>
              <a:t>Le azioni di non-contraffazione vanno proposte davanti alla </a:t>
            </a:r>
            <a:r>
              <a:rPr lang="it-IT" kern="0" dirty="0" smtClean="0">
                <a:solidFill>
                  <a:schemeClr val="tx2"/>
                </a:solidFill>
                <a:latin typeface="Arial"/>
                <a:sym typeface="Wingdings" panose="05000000000000000000" pitchFamily="2" charset="2"/>
              </a:rPr>
              <a:t>divisione centrale</a:t>
            </a:r>
          </a:p>
          <a:p>
            <a:pPr>
              <a:spcBef>
                <a:spcPct val="20000"/>
              </a:spcBef>
              <a:buClr>
                <a:srgbClr val="FFFFFF"/>
              </a:buClr>
              <a:buSzPct val="95000"/>
              <a:defRPr/>
            </a:pPr>
            <a:endParaRPr lang="it-IT" sz="800" kern="0" dirty="0" smtClean="0">
              <a:solidFill>
                <a:schemeClr val="accent1"/>
              </a:solidFill>
              <a:latin typeface="Arial"/>
              <a:sym typeface="Wingdings" panose="05000000000000000000" pitchFamily="2" charset="2"/>
            </a:endParaRPr>
          </a:p>
          <a:p>
            <a:pPr>
              <a:spcBef>
                <a:spcPct val="20000"/>
              </a:spcBef>
              <a:buClr>
                <a:srgbClr val="FFFFFF"/>
              </a:buClr>
              <a:buSzPct val="95000"/>
              <a:defRPr/>
            </a:pPr>
            <a:r>
              <a:rPr lang="it-IT" kern="0" dirty="0" smtClean="0">
                <a:solidFill>
                  <a:schemeClr val="accent2"/>
                </a:solidFill>
                <a:latin typeface="Arial"/>
                <a:sym typeface="Wingdings" panose="05000000000000000000" pitchFamily="2" charset="2"/>
              </a:rPr>
              <a:t>Se però tra le stesse parti è già pendente </a:t>
            </a:r>
            <a:r>
              <a:rPr lang="it-IT" kern="0" dirty="0" smtClean="0">
                <a:solidFill>
                  <a:schemeClr val="tx2"/>
                </a:solidFill>
                <a:latin typeface="Arial"/>
                <a:sym typeface="Wingdings" panose="05000000000000000000" pitchFamily="2" charset="2"/>
              </a:rPr>
              <a:t>un’azione di contraffazione </a:t>
            </a:r>
            <a:r>
              <a:rPr lang="it-IT" kern="0" dirty="0" smtClean="0">
                <a:solidFill>
                  <a:schemeClr val="accent2"/>
                </a:solidFill>
                <a:latin typeface="Arial"/>
                <a:sym typeface="Wingdings" panose="05000000000000000000" pitchFamily="2" charset="2"/>
              </a:rPr>
              <a:t>basata sullo stesso brevetto tra le stesse parti davanti a una divisione locale/regionale, l’azione di dichiarazione di non contraffazione va proposta davanti </a:t>
            </a:r>
            <a:r>
              <a:rPr lang="it-IT" kern="0" dirty="0" smtClean="0">
                <a:solidFill>
                  <a:schemeClr val="tx2"/>
                </a:solidFill>
                <a:latin typeface="Arial"/>
                <a:sym typeface="Wingdings" panose="05000000000000000000" pitchFamily="2" charset="2"/>
              </a:rPr>
              <a:t>alla stessa divisione locale/regionale</a:t>
            </a:r>
          </a:p>
          <a:p>
            <a:pPr>
              <a:spcBef>
                <a:spcPct val="20000"/>
              </a:spcBef>
              <a:buClr>
                <a:srgbClr val="FFFFFF"/>
              </a:buClr>
              <a:buSzPct val="95000"/>
              <a:defRPr/>
            </a:pPr>
            <a:endParaRPr lang="it-IT" sz="800" kern="0" dirty="0" smtClean="0">
              <a:solidFill>
                <a:schemeClr val="accent1"/>
              </a:solidFill>
              <a:latin typeface="Arial"/>
              <a:sym typeface="Wingdings" panose="05000000000000000000" pitchFamily="2" charset="2"/>
            </a:endParaRPr>
          </a:p>
          <a:p>
            <a:pPr>
              <a:spcBef>
                <a:spcPct val="20000"/>
              </a:spcBef>
              <a:buClr>
                <a:srgbClr val="FFFFFF"/>
              </a:buClr>
              <a:buSzPct val="95000"/>
              <a:defRPr/>
            </a:pPr>
            <a:r>
              <a:rPr lang="it-IT" kern="0" dirty="0" smtClean="0">
                <a:solidFill>
                  <a:schemeClr val="accent2"/>
                </a:solidFill>
                <a:latin typeface="Arial"/>
                <a:sym typeface="Wingdings" panose="05000000000000000000" pitchFamily="2" charset="2"/>
              </a:rPr>
              <a:t>Le parti possono comunque accordarsi per portare l’azione di fronte ad una </a:t>
            </a:r>
            <a:r>
              <a:rPr lang="it-IT" kern="0" dirty="0" smtClean="0">
                <a:solidFill>
                  <a:schemeClr val="tx2"/>
                </a:solidFill>
                <a:latin typeface="Arial"/>
                <a:sym typeface="Wingdings" panose="05000000000000000000" pitchFamily="2" charset="2"/>
              </a:rPr>
              <a:t>divisione concordata </a:t>
            </a:r>
            <a:r>
              <a:rPr lang="it-IT" kern="0" dirty="0" smtClean="0">
                <a:solidFill>
                  <a:schemeClr val="accent2"/>
                </a:solidFill>
                <a:latin typeface="Arial"/>
                <a:sym typeface="Wingdings" panose="05000000000000000000" pitchFamily="2" charset="2"/>
              </a:rPr>
              <a:t>(</a:t>
            </a:r>
            <a:r>
              <a:rPr lang="it-IT" kern="0" dirty="0" smtClean="0">
                <a:solidFill>
                  <a:schemeClr val="tx2"/>
                </a:solidFill>
                <a:latin typeface="Arial"/>
                <a:sym typeface="Wingdings" panose="05000000000000000000" pitchFamily="2" charset="2"/>
              </a:rPr>
              <a:t>Centrale/locale/regionale</a:t>
            </a:r>
            <a:r>
              <a:rPr lang="it-IT" kern="0" dirty="0" smtClean="0">
                <a:solidFill>
                  <a:schemeClr val="accent2"/>
                </a:solidFill>
                <a:latin typeface="Arial"/>
                <a:sym typeface="Wingdings" panose="05000000000000000000" pitchFamily="2" charset="2"/>
              </a:rPr>
              <a:t>)</a:t>
            </a:r>
          </a:p>
          <a:p>
            <a:pPr marL="742950" lvl="1" indent="-285750">
              <a:spcBef>
                <a:spcPct val="20000"/>
              </a:spcBef>
              <a:buClr>
                <a:srgbClr val="FFFFFF"/>
              </a:buClr>
              <a:buSzPct val="95000"/>
              <a:buFontTx/>
              <a:buChar char="-"/>
              <a:defRPr/>
            </a:pPr>
            <a:endParaRPr lang="it-IT" b="1" kern="0" dirty="0">
              <a:solidFill>
                <a:schemeClr val="accent2"/>
              </a:solidFill>
              <a:latin typeface="Arial"/>
            </a:endParaRPr>
          </a:p>
        </p:txBody>
      </p:sp>
    </p:spTree>
    <p:extLst>
      <p:ext uri="{BB962C8B-B14F-4D97-AF65-F5344CB8AC3E}">
        <p14:creationId xmlns:p14="http://schemas.microsoft.com/office/powerpoint/2010/main" val="7722404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5"/>
          <p:cNvGraphicFramePr>
            <a:graphicFrameLocks noGrp="1"/>
          </p:cNvGraphicFramePr>
          <p:nvPr>
            <p:ph idx="1"/>
            <p:extLst>
              <p:ext uri="{D42A27DB-BD31-4B8C-83A1-F6EECF244321}">
                <p14:modId xmlns:p14="http://schemas.microsoft.com/office/powerpoint/2010/main" val="1979546261"/>
              </p:ext>
            </p:extLst>
          </p:nvPr>
        </p:nvGraphicFramePr>
        <p:xfrm>
          <a:off x="457200" y="841867"/>
          <a:ext cx="8229600" cy="1019012"/>
        </p:xfrm>
        <a:graphic>
          <a:graphicData uri="http://schemas.openxmlformats.org/drawingml/2006/table">
            <a:tbl>
              <a:tblPr firstRow="1" bandRow="1">
                <a:tableStyleId>{5C22544A-7EE6-4342-B048-85BDC9FD1C3A}</a:tableStyleId>
              </a:tblPr>
              <a:tblGrid>
                <a:gridCol w="8229600"/>
              </a:tblGrid>
              <a:tr h="1019012">
                <a:tc>
                  <a:txBody>
                    <a:bodyPr/>
                    <a:lstStyle/>
                    <a:p>
                      <a:pPr>
                        <a:lnSpc>
                          <a:spcPct val="150000"/>
                        </a:lnSpc>
                        <a:buClr>
                          <a:srgbClr val="152642"/>
                        </a:buClr>
                        <a:buSzPct val="110000"/>
                      </a:pPr>
                      <a:r>
                        <a:rPr lang="it-IT" sz="1800" b="1" dirty="0" smtClean="0">
                          <a:solidFill>
                            <a:srgbClr val="042F50"/>
                          </a:solidFill>
                          <a:latin typeface="Times New Roman" charset="0"/>
                          <a:ea typeface="Times New Roman" charset="0"/>
                          <a:cs typeface="Times New Roman" charset="0"/>
                        </a:rPr>
                        <a:t>ACCERTAMENTO NEGATIVO</a:t>
                      </a:r>
                      <a:r>
                        <a:rPr lang="it-IT" sz="1800" b="1" baseline="0" dirty="0" smtClean="0">
                          <a:solidFill>
                            <a:srgbClr val="042F50"/>
                          </a:solidFill>
                          <a:latin typeface="Times New Roman" charset="0"/>
                          <a:ea typeface="Times New Roman" charset="0"/>
                          <a:cs typeface="Times New Roman" charset="0"/>
                        </a:rPr>
                        <a:t> DELLA CONTRAFFAZIONE: IN CHE LINGUA VA PROPOSTA?  (1)</a:t>
                      </a:r>
                      <a:endParaRPr lang="it-IT" sz="1800" b="1" dirty="0">
                        <a:solidFill>
                          <a:srgbClr val="042F50"/>
                        </a:solidFill>
                        <a:latin typeface="Times New Roman" charset="0"/>
                        <a:ea typeface="Times New Roman" charset="0"/>
                        <a:cs typeface="Times New Roman" charset="0"/>
                      </a:endParaRPr>
                    </a:p>
                  </a:txBody>
                  <a:tcPr>
                    <a:lnL w="28575" cap="flat" cmpd="sng" algn="ctr">
                      <a:solidFill>
                        <a:srgbClr val="C70021"/>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sp>
        <p:nvSpPr>
          <p:cNvPr id="6" name="Rettangolo 5"/>
          <p:cNvSpPr/>
          <p:nvPr/>
        </p:nvSpPr>
        <p:spPr>
          <a:xfrm>
            <a:off x="529478" y="1628800"/>
            <a:ext cx="8229600" cy="5538439"/>
          </a:xfrm>
          <a:prstGeom prst="rect">
            <a:avLst/>
          </a:prstGeom>
        </p:spPr>
        <p:txBody>
          <a:bodyPr wrap="square">
            <a:spAutoFit/>
          </a:bodyPr>
          <a:lstStyle/>
          <a:p>
            <a:pPr algn="just">
              <a:lnSpc>
                <a:spcPct val="115000"/>
              </a:lnSpc>
              <a:spcAft>
                <a:spcPts val="0"/>
              </a:spcAft>
            </a:pPr>
            <a:r>
              <a:rPr lang="en-US" sz="1100" i="1" u="sng" dirty="0">
                <a:latin typeface="TimesNewRomanPSMT"/>
                <a:ea typeface="Calibri"/>
                <a:cs typeface="TimesNewRomanPSMT"/>
              </a:rPr>
              <a:t>ARTICLE </a:t>
            </a:r>
            <a:r>
              <a:rPr lang="en-US" sz="1100" i="1" u="sng" dirty="0" smtClean="0">
                <a:latin typeface="TimesNewRomanPSMT"/>
                <a:ea typeface="Calibri"/>
                <a:cs typeface="TimesNewRomanPSMT"/>
              </a:rPr>
              <a:t>49 UPCA</a:t>
            </a:r>
            <a:endParaRPr lang="en-US" sz="1100" i="1" u="sng" dirty="0">
              <a:latin typeface="TimesNewRomanPSMT"/>
              <a:ea typeface="Calibri"/>
              <a:cs typeface="TimesNewRomanPSMT"/>
            </a:endParaRPr>
          </a:p>
          <a:p>
            <a:pPr algn="just">
              <a:lnSpc>
                <a:spcPct val="115000"/>
              </a:lnSpc>
              <a:spcAft>
                <a:spcPts val="0"/>
              </a:spcAft>
            </a:pPr>
            <a:r>
              <a:rPr lang="en-US" sz="1100" i="1" u="sng" dirty="0">
                <a:latin typeface="TimesNewRomanPSMT"/>
                <a:ea typeface="Calibri"/>
                <a:cs typeface="TimesNewRomanPSMT"/>
              </a:rPr>
              <a:t>Language of proceedings at the Court of First </a:t>
            </a:r>
            <a:r>
              <a:rPr lang="en-US" sz="1100" i="1" u="sng" dirty="0" smtClean="0">
                <a:latin typeface="TimesNewRomanPSMT"/>
                <a:ea typeface="Calibri"/>
                <a:cs typeface="TimesNewRomanPSMT"/>
              </a:rPr>
              <a:t>Instance</a:t>
            </a:r>
          </a:p>
          <a:p>
            <a:pPr algn="just">
              <a:lnSpc>
                <a:spcPct val="115000"/>
              </a:lnSpc>
              <a:spcAft>
                <a:spcPts val="0"/>
              </a:spcAft>
            </a:pPr>
            <a:r>
              <a:rPr lang="en-US" sz="1100" i="1" dirty="0">
                <a:latin typeface="TimesNewRomanPSMT"/>
              </a:rPr>
              <a:t>(1) The language of proceedings before any </a:t>
            </a:r>
            <a:r>
              <a:rPr lang="en-US" sz="1100" b="1" i="1" dirty="0">
                <a:latin typeface="TimesNewRomanPSMT"/>
              </a:rPr>
              <a:t>local or regional division </a:t>
            </a:r>
            <a:r>
              <a:rPr lang="en-US" sz="1100" i="1" dirty="0">
                <a:latin typeface="TimesNewRomanPSMT"/>
              </a:rPr>
              <a:t>shall be an </a:t>
            </a:r>
            <a:r>
              <a:rPr lang="en-US" sz="1100" i="1" dirty="0" smtClean="0">
                <a:latin typeface="TimesNewRomanPSMT"/>
              </a:rPr>
              <a:t>official European </a:t>
            </a:r>
            <a:r>
              <a:rPr lang="en-US" sz="1100" i="1" dirty="0">
                <a:latin typeface="TimesNewRomanPSMT"/>
              </a:rPr>
              <a:t>Union language which is the </a:t>
            </a:r>
            <a:r>
              <a:rPr lang="en-US" sz="1100" i="1" u="sng" dirty="0">
                <a:latin typeface="TimesNewRomanPSMT"/>
              </a:rPr>
              <a:t>official language or one of the official languages </a:t>
            </a:r>
            <a:r>
              <a:rPr lang="en-US" sz="1100" i="1" u="sng" dirty="0" smtClean="0">
                <a:latin typeface="TimesNewRomanPSMT"/>
              </a:rPr>
              <a:t>of the </a:t>
            </a:r>
            <a:r>
              <a:rPr lang="en-US" sz="1100" i="1" u="sng" dirty="0">
                <a:latin typeface="TimesNewRomanPSMT"/>
              </a:rPr>
              <a:t>Contracting Member State </a:t>
            </a:r>
            <a:r>
              <a:rPr lang="en-US" sz="1100" i="1" dirty="0">
                <a:latin typeface="TimesNewRomanPSMT"/>
              </a:rPr>
              <a:t>hosting the relevant division, or the </a:t>
            </a:r>
            <a:r>
              <a:rPr lang="en-US" sz="1100" i="1" u="sng" dirty="0">
                <a:latin typeface="TimesNewRomanPSMT"/>
              </a:rPr>
              <a:t>official language(s) </a:t>
            </a:r>
            <a:r>
              <a:rPr lang="en-US" sz="1100" i="1" u="sng" dirty="0" smtClean="0">
                <a:latin typeface="TimesNewRomanPSMT"/>
              </a:rPr>
              <a:t>designated by </a:t>
            </a:r>
            <a:r>
              <a:rPr lang="en-US" sz="1100" i="1" u="sng" dirty="0">
                <a:latin typeface="TimesNewRomanPSMT"/>
              </a:rPr>
              <a:t>Contracting Member States sharing a regional division</a:t>
            </a:r>
            <a:r>
              <a:rPr lang="en-US" sz="1100" i="1" dirty="0" smtClean="0">
                <a:latin typeface="TimesNewRomanPSMT"/>
              </a:rPr>
              <a:t>.</a:t>
            </a:r>
          </a:p>
          <a:p>
            <a:pPr algn="just">
              <a:lnSpc>
                <a:spcPct val="115000"/>
              </a:lnSpc>
              <a:spcAft>
                <a:spcPts val="0"/>
              </a:spcAft>
            </a:pPr>
            <a:r>
              <a:rPr lang="en-US" sz="1100" i="1" dirty="0">
                <a:latin typeface="TimesNewRomanPSMT"/>
              </a:rPr>
              <a:t>(2) Notwithstanding paragraph 1, Contracting Member States may designate one or more </a:t>
            </a:r>
            <a:r>
              <a:rPr lang="en-US" sz="1100" i="1" dirty="0" smtClean="0">
                <a:latin typeface="TimesNewRomanPSMT"/>
              </a:rPr>
              <a:t>of the </a:t>
            </a:r>
            <a:r>
              <a:rPr lang="en-US" sz="1100" i="1" dirty="0">
                <a:latin typeface="TimesNewRomanPSMT"/>
              </a:rPr>
              <a:t>official languages of the European Patent Office as the language of proceedings of their local </a:t>
            </a:r>
            <a:r>
              <a:rPr lang="en-US" sz="1100" i="1" dirty="0" smtClean="0">
                <a:latin typeface="TimesNewRomanPSMT"/>
              </a:rPr>
              <a:t>or regional </a:t>
            </a:r>
            <a:r>
              <a:rPr lang="en-US" sz="1100" i="1" dirty="0">
                <a:latin typeface="TimesNewRomanPSMT"/>
              </a:rPr>
              <a:t>division.</a:t>
            </a:r>
          </a:p>
          <a:p>
            <a:pPr algn="just">
              <a:lnSpc>
                <a:spcPct val="115000"/>
              </a:lnSpc>
              <a:spcAft>
                <a:spcPts val="0"/>
              </a:spcAft>
            </a:pPr>
            <a:r>
              <a:rPr lang="en-US" sz="1100" i="1" dirty="0">
                <a:latin typeface="TimesNewRomanPSMT"/>
              </a:rPr>
              <a:t>(3) The parties may agree on the use of the language in which the patent was granted as </a:t>
            </a:r>
            <a:r>
              <a:rPr lang="en-US" sz="1100" i="1" dirty="0" smtClean="0">
                <a:latin typeface="TimesNewRomanPSMT"/>
              </a:rPr>
              <a:t>the language </a:t>
            </a:r>
            <a:r>
              <a:rPr lang="en-US" sz="1100" i="1" dirty="0">
                <a:latin typeface="TimesNewRomanPSMT"/>
              </a:rPr>
              <a:t>of proceedings, subject to approval by the competent panel. If the panel does not </a:t>
            </a:r>
            <a:r>
              <a:rPr lang="en-US" sz="1100" i="1" dirty="0" smtClean="0">
                <a:latin typeface="TimesNewRomanPSMT"/>
              </a:rPr>
              <a:t>approve their </a:t>
            </a:r>
            <a:r>
              <a:rPr lang="en-US" sz="1100" i="1" dirty="0">
                <a:latin typeface="TimesNewRomanPSMT"/>
              </a:rPr>
              <a:t>choice, the parties may request that the case be referred to the central division.</a:t>
            </a:r>
          </a:p>
          <a:p>
            <a:pPr algn="just">
              <a:lnSpc>
                <a:spcPct val="115000"/>
              </a:lnSpc>
              <a:spcAft>
                <a:spcPts val="0"/>
              </a:spcAft>
            </a:pPr>
            <a:r>
              <a:rPr lang="en-US" sz="1100" i="1" dirty="0">
                <a:latin typeface="TimesNewRomanPSMT"/>
              </a:rPr>
              <a:t>(4) With the agreement of the parties the competent panel may, on grounds of convenience </a:t>
            </a:r>
            <a:r>
              <a:rPr lang="en-US" sz="1100" i="1" dirty="0" smtClean="0">
                <a:latin typeface="TimesNewRomanPSMT"/>
              </a:rPr>
              <a:t>and fairness</a:t>
            </a:r>
            <a:r>
              <a:rPr lang="en-US" sz="1100" i="1" dirty="0">
                <a:latin typeface="TimesNewRomanPSMT"/>
              </a:rPr>
              <a:t>, decide on the use of the language in which the patent was granted as the </a:t>
            </a:r>
            <a:r>
              <a:rPr lang="en-US" sz="1100" i="1" dirty="0" smtClean="0">
                <a:latin typeface="TimesNewRomanPSMT"/>
              </a:rPr>
              <a:t>language of </a:t>
            </a:r>
            <a:r>
              <a:rPr lang="en-US" sz="1100" i="1" dirty="0">
                <a:latin typeface="TimesNewRomanPSMT"/>
              </a:rPr>
              <a:t>proceedings.</a:t>
            </a:r>
          </a:p>
          <a:p>
            <a:pPr algn="just">
              <a:lnSpc>
                <a:spcPct val="115000"/>
              </a:lnSpc>
              <a:spcAft>
                <a:spcPts val="0"/>
              </a:spcAft>
            </a:pPr>
            <a:r>
              <a:rPr lang="en-US" sz="1100" i="1" dirty="0">
                <a:latin typeface="TimesNewRomanPSMT"/>
              </a:rPr>
              <a:t>(5) At the request of one of the parties and after having heard the other parties and the </a:t>
            </a:r>
            <a:r>
              <a:rPr lang="en-US" sz="1100" i="1" dirty="0" smtClean="0">
                <a:latin typeface="TimesNewRomanPSMT"/>
              </a:rPr>
              <a:t>competent panel</a:t>
            </a:r>
            <a:r>
              <a:rPr lang="en-US" sz="1100" i="1" dirty="0">
                <a:latin typeface="TimesNewRomanPSMT"/>
              </a:rPr>
              <a:t>, the President of the Court of First Instance may, on grounds of fairness and taking </a:t>
            </a:r>
            <a:r>
              <a:rPr lang="en-US" sz="1100" i="1" dirty="0" smtClean="0">
                <a:latin typeface="TimesNewRomanPSMT"/>
              </a:rPr>
              <a:t>into account </a:t>
            </a:r>
            <a:r>
              <a:rPr lang="en-US" sz="1100" i="1" dirty="0">
                <a:latin typeface="TimesNewRomanPSMT"/>
              </a:rPr>
              <a:t>all relevant circumstances, including the position of parties, in particular the position of </a:t>
            </a:r>
            <a:r>
              <a:rPr lang="en-US" sz="1100" i="1" dirty="0" smtClean="0">
                <a:latin typeface="TimesNewRomanPSMT"/>
              </a:rPr>
              <a:t>the defendant</a:t>
            </a:r>
            <a:r>
              <a:rPr lang="en-US" sz="1100" i="1" dirty="0">
                <a:latin typeface="TimesNewRomanPSMT"/>
              </a:rPr>
              <a:t>, decide on the use of the language in which the patent was granted as language </a:t>
            </a:r>
            <a:r>
              <a:rPr lang="en-US" sz="1100" i="1" dirty="0" smtClean="0">
                <a:latin typeface="TimesNewRomanPSMT"/>
              </a:rPr>
              <a:t>of proceedings</a:t>
            </a:r>
            <a:r>
              <a:rPr lang="en-US" sz="1100" i="1" dirty="0">
                <a:latin typeface="TimesNewRomanPSMT"/>
              </a:rPr>
              <a:t>. In this case the President of the Court of First Instance shall assess the need </a:t>
            </a:r>
            <a:r>
              <a:rPr lang="en-US" sz="1100" i="1" dirty="0" smtClean="0">
                <a:latin typeface="TimesNewRomanPSMT"/>
              </a:rPr>
              <a:t>for specific </a:t>
            </a:r>
            <a:r>
              <a:rPr lang="en-US" sz="1100" i="1" dirty="0">
                <a:latin typeface="TimesNewRomanPSMT"/>
              </a:rPr>
              <a:t>translation and interpretation arrangements.</a:t>
            </a:r>
          </a:p>
          <a:p>
            <a:pPr algn="just">
              <a:lnSpc>
                <a:spcPct val="115000"/>
              </a:lnSpc>
              <a:spcAft>
                <a:spcPts val="0"/>
              </a:spcAft>
            </a:pPr>
            <a:r>
              <a:rPr lang="en-US" sz="1100" i="1" dirty="0" smtClean="0">
                <a:latin typeface="TimesNewRomanPSMT"/>
              </a:rPr>
              <a:t>(</a:t>
            </a:r>
            <a:r>
              <a:rPr lang="en-US" sz="1100" i="1" dirty="0">
                <a:latin typeface="TimesNewRomanPSMT"/>
              </a:rPr>
              <a:t>6) The language of proceedings at the </a:t>
            </a:r>
            <a:r>
              <a:rPr lang="en-US" sz="1100" b="1" i="1" dirty="0">
                <a:latin typeface="TimesNewRomanPSMT"/>
              </a:rPr>
              <a:t>central division </a:t>
            </a:r>
            <a:r>
              <a:rPr lang="en-US" sz="1100" i="1" dirty="0">
                <a:latin typeface="TimesNewRomanPSMT"/>
              </a:rPr>
              <a:t>shall be the language in which </a:t>
            </a:r>
            <a:r>
              <a:rPr lang="en-US" sz="1100" i="1" u="sng" dirty="0">
                <a:latin typeface="TimesNewRomanPSMT"/>
              </a:rPr>
              <a:t>the </a:t>
            </a:r>
            <a:r>
              <a:rPr lang="en-US" sz="1100" i="1" u="sng" dirty="0" smtClean="0">
                <a:latin typeface="TimesNewRomanPSMT"/>
              </a:rPr>
              <a:t>patent concerned </a:t>
            </a:r>
            <a:r>
              <a:rPr lang="en-US" sz="1100" i="1" u="sng" dirty="0">
                <a:latin typeface="TimesNewRomanPSMT"/>
              </a:rPr>
              <a:t>was granted</a:t>
            </a:r>
            <a:r>
              <a:rPr lang="en-US" sz="1100" i="1" dirty="0" smtClean="0">
                <a:latin typeface="TimesNewRomanPSMT"/>
              </a:rPr>
              <a:t>.</a:t>
            </a:r>
          </a:p>
          <a:p>
            <a:pPr algn="just"/>
            <a:endParaRPr lang="en-US" sz="900" i="1" dirty="0">
              <a:latin typeface="TimesNewRomanPSMT"/>
            </a:endParaRPr>
          </a:p>
          <a:p>
            <a:r>
              <a:rPr lang="en-US" sz="1100" i="1" u="sng" dirty="0">
                <a:latin typeface="TimesNewRomanPSMT"/>
              </a:rPr>
              <a:t>Rule 64 – Language of the Statement for a declaration of non-infringement and fee for the declaration of non-infringement </a:t>
            </a:r>
          </a:p>
          <a:p>
            <a:r>
              <a:rPr lang="en-US" sz="1100" i="1" dirty="0">
                <a:latin typeface="TimesNewRomanPSMT"/>
              </a:rPr>
              <a:t>Rules 45 and 46 shall apply mutatis </a:t>
            </a:r>
            <a:r>
              <a:rPr lang="en-US" sz="1100" i="1" dirty="0" smtClean="0">
                <a:latin typeface="TimesNewRomanPSMT"/>
              </a:rPr>
              <a:t>mutandis… </a:t>
            </a:r>
          </a:p>
          <a:p>
            <a:pPr algn="just"/>
            <a:endParaRPr lang="en-US" sz="1100" i="1" dirty="0">
              <a:latin typeface="TimesNewRomanPSMT"/>
            </a:endParaRPr>
          </a:p>
          <a:p>
            <a:pPr algn="just"/>
            <a:r>
              <a:rPr lang="en-US" sz="1100" i="1" u="sng" dirty="0" smtClean="0">
                <a:latin typeface="TimesNewRomanPSMT"/>
              </a:rPr>
              <a:t>Rule </a:t>
            </a:r>
            <a:r>
              <a:rPr lang="en-US" sz="1100" i="1" u="sng" dirty="0">
                <a:latin typeface="TimesNewRomanPSMT"/>
              </a:rPr>
              <a:t>45 – Language of the Statement for revocation</a:t>
            </a:r>
          </a:p>
          <a:p>
            <a:pPr algn="just"/>
            <a:r>
              <a:rPr lang="en-US" sz="1100" i="1" dirty="0">
                <a:latin typeface="TimesNewRomanPSMT"/>
              </a:rPr>
              <a:t>1. Subject to paragraph 2, the Statement for revocation shall be drawn up in the language in which the patent was granted.</a:t>
            </a:r>
          </a:p>
          <a:p>
            <a:pPr algn="just"/>
            <a:r>
              <a:rPr lang="en-US" sz="1100" i="1" dirty="0">
                <a:latin typeface="TimesNewRomanPSMT"/>
              </a:rPr>
              <a:t>2. Where the parties have agreed to bring the action before a local or a regional division in accordance with Article 33(7) of the Agreement, the Statement for revocation shall be drawn up in one of the languages referred to in Rule 14.1(a) and (b).</a:t>
            </a:r>
            <a:endParaRPr lang="en-US" sz="1100" i="1" dirty="0" smtClean="0">
              <a:latin typeface="TimesNewRomanPSMT"/>
            </a:endParaRPr>
          </a:p>
          <a:p>
            <a:pPr marL="285750" indent="-285750">
              <a:spcBef>
                <a:spcPct val="20000"/>
              </a:spcBef>
              <a:buClr>
                <a:srgbClr val="FFFFFF"/>
              </a:buClr>
              <a:buSzPct val="95000"/>
              <a:buFontTx/>
              <a:buChar char="-"/>
              <a:defRPr/>
            </a:pPr>
            <a:endParaRPr lang="en-US" u="sng" kern="0" dirty="0">
              <a:solidFill>
                <a:schemeClr val="accent2"/>
              </a:solidFill>
              <a:latin typeface="Arial"/>
              <a:sym typeface="Wingdings" panose="05000000000000000000" pitchFamily="2" charset="2"/>
            </a:endParaRPr>
          </a:p>
          <a:p>
            <a:pPr marL="742950" lvl="1" indent="-285750">
              <a:spcBef>
                <a:spcPct val="20000"/>
              </a:spcBef>
              <a:buClr>
                <a:srgbClr val="FFFFFF"/>
              </a:buClr>
              <a:buSzPct val="95000"/>
              <a:buFontTx/>
              <a:buChar char="-"/>
              <a:defRPr/>
            </a:pPr>
            <a:endParaRPr lang="it-IT" b="1" kern="0" dirty="0">
              <a:solidFill>
                <a:schemeClr val="accent2"/>
              </a:solidFill>
              <a:latin typeface="Arial"/>
            </a:endParaRPr>
          </a:p>
        </p:txBody>
      </p:sp>
    </p:spTree>
    <p:extLst>
      <p:ext uri="{BB962C8B-B14F-4D97-AF65-F5344CB8AC3E}">
        <p14:creationId xmlns:p14="http://schemas.microsoft.com/office/powerpoint/2010/main" val="2106853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5"/>
          <p:cNvGraphicFramePr>
            <a:graphicFrameLocks noGrp="1"/>
          </p:cNvGraphicFramePr>
          <p:nvPr>
            <p:ph idx="1"/>
            <p:extLst>
              <p:ext uri="{D42A27DB-BD31-4B8C-83A1-F6EECF244321}">
                <p14:modId xmlns:p14="http://schemas.microsoft.com/office/powerpoint/2010/main" val="4098760741"/>
              </p:ext>
            </p:extLst>
          </p:nvPr>
        </p:nvGraphicFramePr>
        <p:xfrm>
          <a:off x="457200" y="841867"/>
          <a:ext cx="8229600" cy="1019012"/>
        </p:xfrm>
        <a:graphic>
          <a:graphicData uri="http://schemas.openxmlformats.org/drawingml/2006/table">
            <a:tbl>
              <a:tblPr firstRow="1" bandRow="1">
                <a:tableStyleId>{5C22544A-7EE6-4342-B048-85BDC9FD1C3A}</a:tableStyleId>
              </a:tblPr>
              <a:tblGrid>
                <a:gridCol w="8229600"/>
              </a:tblGrid>
              <a:tr h="1019012">
                <a:tc>
                  <a:txBody>
                    <a:bodyPr/>
                    <a:lstStyle/>
                    <a:p>
                      <a:pPr>
                        <a:lnSpc>
                          <a:spcPct val="150000"/>
                        </a:lnSpc>
                        <a:buClr>
                          <a:srgbClr val="152642"/>
                        </a:buClr>
                        <a:buSzPct val="110000"/>
                      </a:pPr>
                      <a:r>
                        <a:rPr lang="it-IT" sz="1800" b="1" dirty="0" smtClean="0">
                          <a:solidFill>
                            <a:srgbClr val="042F50"/>
                          </a:solidFill>
                          <a:latin typeface="Times New Roman" charset="0"/>
                          <a:ea typeface="Times New Roman" charset="0"/>
                          <a:cs typeface="Times New Roman" charset="0"/>
                        </a:rPr>
                        <a:t>ACCERTAMENTO NEGATIVO</a:t>
                      </a:r>
                      <a:r>
                        <a:rPr lang="it-IT" sz="1800" b="1" baseline="0" dirty="0" smtClean="0">
                          <a:solidFill>
                            <a:srgbClr val="042F50"/>
                          </a:solidFill>
                          <a:latin typeface="Times New Roman" charset="0"/>
                          <a:ea typeface="Times New Roman" charset="0"/>
                          <a:cs typeface="Times New Roman" charset="0"/>
                        </a:rPr>
                        <a:t> DELLA CONTRAFFAZIONE: IN CHE LINGUA VA PROPOSTA?  (2)</a:t>
                      </a:r>
                      <a:endParaRPr lang="it-IT" sz="1800" b="1" dirty="0">
                        <a:solidFill>
                          <a:srgbClr val="042F50"/>
                        </a:solidFill>
                        <a:latin typeface="Times New Roman" charset="0"/>
                        <a:ea typeface="Times New Roman" charset="0"/>
                        <a:cs typeface="Times New Roman" charset="0"/>
                      </a:endParaRPr>
                    </a:p>
                  </a:txBody>
                  <a:tcPr>
                    <a:lnL w="28575" cap="flat" cmpd="sng" algn="ctr">
                      <a:solidFill>
                        <a:srgbClr val="C70021"/>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sp>
        <p:nvSpPr>
          <p:cNvPr id="6" name="Rettangolo 5"/>
          <p:cNvSpPr/>
          <p:nvPr/>
        </p:nvSpPr>
        <p:spPr>
          <a:xfrm>
            <a:off x="539552" y="1692559"/>
            <a:ext cx="8229600" cy="6020110"/>
          </a:xfrm>
          <a:prstGeom prst="rect">
            <a:avLst/>
          </a:prstGeom>
        </p:spPr>
        <p:txBody>
          <a:bodyPr wrap="square">
            <a:spAutoFit/>
          </a:bodyPr>
          <a:lstStyle/>
          <a:p>
            <a:pPr>
              <a:spcBef>
                <a:spcPct val="20000"/>
              </a:spcBef>
              <a:buClr>
                <a:srgbClr val="FFFFFF"/>
              </a:buClr>
              <a:buSzPct val="95000"/>
              <a:defRPr/>
            </a:pPr>
            <a:r>
              <a:rPr lang="it-IT" b="1" kern="0" dirty="0" smtClean="0">
                <a:solidFill>
                  <a:schemeClr val="tx2"/>
                </a:solidFill>
                <a:latin typeface="Arial"/>
                <a:sym typeface="Wingdings" panose="05000000000000000000" pitchFamily="2" charset="2"/>
              </a:rPr>
              <a:t>Divisione centrale</a:t>
            </a:r>
            <a:r>
              <a:rPr lang="it-IT" kern="0" dirty="0" smtClean="0">
                <a:latin typeface="Arial"/>
                <a:sym typeface="Wingdings" panose="05000000000000000000" pitchFamily="2" charset="2"/>
              </a:rPr>
              <a:t>: </a:t>
            </a:r>
            <a:r>
              <a:rPr lang="it-IT" kern="0" dirty="0" smtClean="0">
                <a:solidFill>
                  <a:srgbClr val="00B050"/>
                </a:solidFill>
                <a:latin typeface="Arial"/>
                <a:sym typeface="Wingdings" panose="05000000000000000000" pitchFamily="2" charset="2"/>
              </a:rPr>
              <a:t>lingua di concessione </a:t>
            </a:r>
            <a:r>
              <a:rPr lang="it-IT" kern="0" dirty="0" smtClean="0">
                <a:solidFill>
                  <a:schemeClr val="accent2"/>
                </a:solidFill>
                <a:latin typeface="Arial"/>
                <a:sym typeface="Wingdings" panose="05000000000000000000" pitchFamily="2" charset="2"/>
              </a:rPr>
              <a:t>del brevetto europeo (EN,DE,FR)</a:t>
            </a:r>
          </a:p>
          <a:p>
            <a:pPr>
              <a:spcBef>
                <a:spcPct val="20000"/>
              </a:spcBef>
              <a:buClr>
                <a:srgbClr val="FFFFFF"/>
              </a:buClr>
              <a:buSzPct val="95000"/>
              <a:defRPr/>
            </a:pPr>
            <a:r>
              <a:rPr lang="it-IT" b="1" kern="0" dirty="0" smtClean="0">
                <a:solidFill>
                  <a:schemeClr val="tx2"/>
                </a:solidFill>
                <a:latin typeface="Arial"/>
                <a:sym typeface="Wingdings" panose="05000000000000000000" pitchFamily="2" charset="2"/>
              </a:rPr>
              <a:t>Divisione locale/regionale</a:t>
            </a:r>
            <a:r>
              <a:rPr lang="it-IT" kern="0" dirty="0" smtClean="0">
                <a:solidFill>
                  <a:schemeClr val="accent2"/>
                </a:solidFill>
                <a:latin typeface="Arial"/>
                <a:sym typeface="Wingdings" panose="05000000000000000000" pitchFamily="2" charset="2"/>
              </a:rPr>
              <a:t>: </a:t>
            </a:r>
          </a:p>
          <a:p>
            <a:pPr marL="285750" indent="-285750">
              <a:spcBef>
                <a:spcPct val="20000"/>
              </a:spcBef>
              <a:buClr>
                <a:srgbClr val="FFFFFF"/>
              </a:buClr>
              <a:buSzPct val="95000"/>
              <a:buFontTx/>
              <a:buChar char="-"/>
              <a:defRPr/>
            </a:pPr>
            <a:r>
              <a:rPr lang="it-IT" kern="0" dirty="0" smtClean="0">
                <a:solidFill>
                  <a:schemeClr val="accent2"/>
                </a:solidFill>
                <a:latin typeface="Arial"/>
                <a:sym typeface="Wingdings" panose="05000000000000000000" pitchFamily="2" charset="2"/>
              </a:rPr>
              <a:t>- </a:t>
            </a:r>
            <a:r>
              <a:rPr lang="it-IT" kern="0" dirty="0" smtClean="0">
                <a:solidFill>
                  <a:srgbClr val="00B050"/>
                </a:solidFill>
                <a:latin typeface="Arial"/>
                <a:sym typeface="Wingdings" panose="05000000000000000000" pitchFamily="2" charset="2"/>
              </a:rPr>
              <a:t>Lingua ufficiale del Paese </a:t>
            </a:r>
            <a:r>
              <a:rPr lang="it-IT" kern="0" dirty="0" smtClean="0">
                <a:solidFill>
                  <a:schemeClr val="accent2"/>
                </a:solidFill>
                <a:latin typeface="Arial"/>
                <a:sym typeface="Wingdings" panose="05000000000000000000" pitchFamily="2" charset="2"/>
              </a:rPr>
              <a:t>dove ha sede la divisione </a:t>
            </a:r>
            <a:r>
              <a:rPr lang="it-IT" kern="0" dirty="0" smtClean="0">
                <a:solidFill>
                  <a:schemeClr val="tx2"/>
                </a:solidFill>
                <a:latin typeface="Arial"/>
                <a:sym typeface="Wingdings" panose="05000000000000000000" pitchFamily="2" charset="2"/>
              </a:rPr>
              <a:t>locale</a:t>
            </a:r>
          </a:p>
          <a:p>
            <a:pPr marL="285750" indent="-285750">
              <a:spcBef>
                <a:spcPct val="20000"/>
              </a:spcBef>
              <a:buClr>
                <a:srgbClr val="FFFFFF"/>
              </a:buClr>
              <a:buSzPct val="95000"/>
              <a:buFontTx/>
              <a:buChar char="-"/>
              <a:defRPr/>
            </a:pPr>
            <a:r>
              <a:rPr lang="it-IT" kern="0" dirty="0" smtClean="0">
                <a:solidFill>
                  <a:schemeClr val="accent2"/>
                </a:solidFill>
                <a:latin typeface="Arial"/>
                <a:sym typeface="Wingdings" panose="05000000000000000000" pitchFamily="2" charset="2"/>
              </a:rPr>
              <a:t>- </a:t>
            </a:r>
            <a:r>
              <a:rPr lang="it-IT" kern="0" dirty="0" smtClean="0">
                <a:solidFill>
                  <a:srgbClr val="00B050"/>
                </a:solidFill>
                <a:latin typeface="Arial"/>
                <a:sym typeface="Wingdings" panose="05000000000000000000" pitchFamily="2" charset="2"/>
              </a:rPr>
              <a:t>Lingua/lingue designata/e dal Paese ospitante</a:t>
            </a:r>
            <a:r>
              <a:rPr lang="it-IT" kern="0" dirty="0" smtClean="0">
                <a:solidFill>
                  <a:schemeClr val="accent2"/>
                </a:solidFill>
                <a:latin typeface="Arial"/>
                <a:sym typeface="Wingdings" panose="05000000000000000000" pitchFamily="2" charset="2"/>
              </a:rPr>
              <a:t> la divisione </a:t>
            </a:r>
            <a:r>
              <a:rPr lang="it-IT" kern="0" dirty="0" smtClean="0">
                <a:solidFill>
                  <a:schemeClr val="tx2"/>
                </a:solidFill>
                <a:latin typeface="Arial"/>
                <a:sym typeface="Wingdings" panose="05000000000000000000" pitchFamily="2" charset="2"/>
              </a:rPr>
              <a:t>regionale</a:t>
            </a:r>
          </a:p>
          <a:p>
            <a:pPr marL="285750" indent="-285750">
              <a:spcBef>
                <a:spcPct val="20000"/>
              </a:spcBef>
              <a:buClr>
                <a:srgbClr val="FFFFFF"/>
              </a:buClr>
              <a:buSzPct val="95000"/>
              <a:buFontTx/>
              <a:buChar char="-"/>
              <a:defRPr/>
            </a:pPr>
            <a:r>
              <a:rPr lang="it-IT" kern="0" dirty="0" smtClean="0">
                <a:solidFill>
                  <a:schemeClr val="accent2"/>
                </a:solidFill>
                <a:latin typeface="Arial"/>
                <a:sym typeface="Wingdings" panose="05000000000000000000" pitchFamily="2" charset="2"/>
              </a:rPr>
              <a:t>- Lo Stato che ospita la divisione </a:t>
            </a:r>
            <a:r>
              <a:rPr lang="it-IT" kern="0" dirty="0" smtClean="0">
                <a:solidFill>
                  <a:schemeClr val="tx2"/>
                </a:solidFill>
                <a:latin typeface="Arial"/>
                <a:sym typeface="Wingdings" panose="05000000000000000000" pitchFamily="2" charset="2"/>
              </a:rPr>
              <a:t>locale/regionale</a:t>
            </a:r>
            <a:r>
              <a:rPr lang="it-IT" kern="0" dirty="0" smtClean="0">
                <a:solidFill>
                  <a:schemeClr val="accent2"/>
                </a:solidFill>
                <a:latin typeface="Arial"/>
                <a:sym typeface="Wingdings" panose="05000000000000000000" pitchFamily="2" charset="2"/>
              </a:rPr>
              <a:t> può designare una </a:t>
            </a:r>
            <a:r>
              <a:rPr lang="it-IT" kern="0" dirty="0" smtClean="0">
                <a:solidFill>
                  <a:srgbClr val="00B050"/>
                </a:solidFill>
                <a:latin typeface="Arial"/>
                <a:sym typeface="Wingdings" panose="05000000000000000000" pitchFamily="2" charset="2"/>
              </a:rPr>
              <a:t>lingua ufficiale EPO </a:t>
            </a:r>
            <a:r>
              <a:rPr lang="it-IT" kern="0" dirty="0" smtClean="0">
                <a:solidFill>
                  <a:schemeClr val="accent2"/>
                </a:solidFill>
                <a:latin typeface="Arial"/>
                <a:sym typeface="Wingdings" panose="05000000000000000000" pitchFamily="2" charset="2"/>
              </a:rPr>
              <a:t>(EN,DE,FR)</a:t>
            </a:r>
          </a:p>
          <a:p>
            <a:pPr marL="285750" indent="-285750">
              <a:spcBef>
                <a:spcPct val="20000"/>
              </a:spcBef>
              <a:buClr>
                <a:srgbClr val="FFFFFF"/>
              </a:buClr>
              <a:buSzPct val="95000"/>
              <a:buFontTx/>
              <a:buChar char="-"/>
              <a:defRPr/>
            </a:pPr>
            <a:r>
              <a:rPr lang="it-IT" kern="0" dirty="0" smtClean="0">
                <a:solidFill>
                  <a:schemeClr val="accent2"/>
                </a:solidFill>
                <a:latin typeface="Arial"/>
                <a:sym typeface="Wingdings" panose="05000000000000000000" pitchFamily="2" charset="2"/>
              </a:rPr>
              <a:t>- </a:t>
            </a:r>
            <a:r>
              <a:rPr lang="it-IT" u="sng" kern="0" dirty="0" smtClean="0">
                <a:solidFill>
                  <a:schemeClr val="accent2"/>
                </a:solidFill>
                <a:latin typeface="Arial"/>
                <a:sym typeface="Wingdings" panose="05000000000000000000" pitchFamily="2" charset="2"/>
              </a:rPr>
              <a:t>Eccezioni</a:t>
            </a:r>
            <a:r>
              <a:rPr lang="it-IT" kern="0" dirty="0" smtClean="0">
                <a:solidFill>
                  <a:schemeClr val="accent2"/>
                </a:solidFill>
                <a:latin typeface="Arial"/>
                <a:sym typeface="Wingdings" panose="05000000000000000000" pitchFamily="2" charset="2"/>
              </a:rPr>
              <a:t> presso </a:t>
            </a:r>
            <a:r>
              <a:rPr lang="it-IT" kern="0" dirty="0" smtClean="0">
                <a:solidFill>
                  <a:schemeClr val="tx2"/>
                </a:solidFill>
                <a:latin typeface="Arial"/>
                <a:sym typeface="Wingdings" panose="05000000000000000000" pitchFamily="2" charset="2"/>
              </a:rPr>
              <a:t>divisione locale/regionale</a:t>
            </a:r>
            <a:r>
              <a:rPr lang="it-IT" kern="0" dirty="0" smtClean="0">
                <a:solidFill>
                  <a:schemeClr val="accent2"/>
                </a:solidFill>
                <a:latin typeface="Arial"/>
                <a:sym typeface="Wingdings" panose="05000000000000000000" pitchFamily="2" charset="2"/>
              </a:rPr>
              <a:t>:</a:t>
            </a:r>
          </a:p>
          <a:p>
            <a:pPr marL="742950" lvl="1" indent="-285750">
              <a:spcBef>
                <a:spcPct val="20000"/>
              </a:spcBef>
              <a:buClr>
                <a:srgbClr val="FFFFFF"/>
              </a:buClr>
              <a:buSzPct val="95000"/>
              <a:buFontTx/>
              <a:buChar char="-"/>
              <a:defRPr/>
            </a:pPr>
            <a:r>
              <a:rPr lang="it-IT" kern="0" dirty="0" smtClean="0">
                <a:solidFill>
                  <a:schemeClr val="accent2"/>
                </a:solidFill>
                <a:latin typeface="Arial"/>
                <a:sym typeface="Wingdings" panose="05000000000000000000" pitchFamily="2" charset="2"/>
              </a:rPr>
              <a:t>- le parti concordano nell’utilizzare la lingua di concessione del brevetto  Panel deve approvare  in caso contrario, le parti possono chiedere di trasferire l’azione presso la divisione centrale</a:t>
            </a:r>
          </a:p>
          <a:p>
            <a:pPr marL="742950" lvl="1" indent="-285750">
              <a:spcBef>
                <a:spcPct val="20000"/>
              </a:spcBef>
              <a:buClr>
                <a:srgbClr val="FFFFFF"/>
              </a:buClr>
              <a:buSzPct val="95000"/>
              <a:buFontTx/>
              <a:buChar char="-"/>
              <a:defRPr/>
            </a:pPr>
            <a:r>
              <a:rPr lang="it-IT" kern="0" dirty="0" smtClean="0">
                <a:solidFill>
                  <a:schemeClr val="accent2"/>
                </a:solidFill>
                <a:latin typeface="Arial"/>
                <a:sym typeface="Wingdings" panose="05000000000000000000" pitchFamily="2" charset="2"/>
              </a:rPr>
              <a:t>- il Panel può decidere con l’approvazione delle parti di usare la lingua di concessione del brevetto </a:t>
            </a:r>
          </a:p>
          <a:p>
            <a:pPr marL="742950" lvl="1" indent="-285750">
              <a:spcBef>
                <a:spcPct val="20000"/>
              </a:spcBef>
              <a:buClr>
                <a:srgbClr val="FFFFFF"/>
              </a:buClr>
              <a:buSzPct val="95000"/>
              <a:buFontTx/>
              <a:buChar char="-"/>
              <a:defRPr/>
            </a:pPr>
            <a:r>
              <a:rPr lang="it-IT" kern="0" dirty="0" smtClean="0">
                <a:solidFill>
                  <a:schemeClr val="accent2"/>
                </a:solidFill>
                <a:latin typeface="Arial"/>
                <a:sym typeface="Wingdings" panose="05000000000000000000" pitchFamily="2" charset="2"/>
              </a:rPr>
              <a:t>- su richiesta di una delle parti, avendo sentito le altre parti, il Presidente della Corte di primo grado può decidere di usare la lingua di concessione del brevetto</a:t>
            </a:r>
          </a:p>
          <a:p>
            <a:pPr marL="285750" indent="-285750">
              <a:spcBef>
                <a:spcPct val="20000"/>
              </a:spcBef>
              <a:buClr>
                <a:srgbClr val="FFFFFF"/>
              </a:buClr>
              <a:buSzPct val="95000"/>
              <a:buFontTx/>
              <a:buChar char="-"/>
              <a:defRPr/>
            </a:pPr>
            <a:endParaRPr lang="en-US" kern="0" dirty="0" smtClean="0">
              <a:solidFill>
                <a:schemeClr val="accent2"/>
              </a:solidFill>
              <a:latin typeface="Arial"/>
              <a:sym typeface="Wingdings" panose="05000000000000000000" pitchFamily="2" charset="2"/>
            </a:endParaRPr>
          </a:p>
          <a:p>
            <a:pPr marL="285750" indent="-285750">
              <a:spcBef>
                <a:spcPct val="20000"/>
              </a:spcBef>
              <a:buClr>
                <a:srgbClr val="FFFFFF"/>
              </a:buClr>
              <a:buSzPct val="95000"/>
              <a:buFontTx/>
              <a:buChar char="-"/>
              <a:defRPr/>
            </a:pPr>
            <a:endParaRPr lang="en-US" kern="0" dirty="0" smtClean="0">
              <a:solidFill>
                <a:schemeClr val="accent2"/>
              </a:solidFill>
              <a:latin typeface="Arial"/>
              <a:sym typeface="Wingdings" panose="05000000000000000000" pitchFamily="2" charset="2"/>
            </a:endParaRPr>
          </a:p>
          <a:p>
            <a:pPr marL="285750" indent="-285750">
              <a:spcBef>
                <a:spcPct val="20000"/>
              </a:spcBef>
              <a:buClr>
                <a:srgbClr val="FFFFFF"/>
              </a:buClr>
              <a:buSzPct val="95000"/>
              <a:buFontTx/>
              <a:buChar char="-"/>
              <a:defRPr/>
            </a:pPr>
            <a:endParaRPr lang="en-US" u="sng" kern="0" dirty="0">
              <a:solidFill>
                <a:schemeClr val="accent2"/>
              </a:solidFill>
              <a:latin typeface="Arial"/>
              <a:sym typeface="Wingdings" panose="05000000000000000000" pitchFamily="2" charset="2"/>
            </a:endParaRPr>
          </a:p>
          <a:p>
            <a:pPr marL="742950" lvl="1" indent="-285750">
              <a:spcBef>
                <a:spcPct val="20000"/>
              </a:spcBef>
              <a:buClr>
                <a:srgbClr val="FFFFFF"/>
              </a:buClr>
              <a:buSzPct val="95000"/>
              <a:buFontTx/>
              <a:buChar char="-"/>
              <a:defRPr/>
            </a:pPr>
            <a:endParaRPr lang="it-IT" b="1" kern="0" dirty="0">
              <a:solidFill>
                <a:schemeClr val="accent2"/>
              </a:solidFill>
              <a:latin typeface="Arial"/>
            </a:endParaRPr>
          </a:p>
        </p:txBody>
      </p:sp>
    </p:spTree>
    <p:extLst>
      <p:ext uri="{BB962C8B-B14F-4D97-AF65-F5344CB8AC3E}">
        <p14:creationId xmlns:p14="http://schemas.microsoft.com/office/powerpoint/2010/main" val="3500261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5"/>
          <p:cNvGraphicFramePr>
            <a:graphicFrameLocks noGrp="1"/>
          </p:cNvGraphicFramePr>
          <p:nvPr>
            <p:ph idx="1"/>
            <p:extLst>
              <p:ext uri="{D42A27DB-BD31-4B8C-83A1-F6EECF244321}">
                <p14:modId xmlns:p14="http://schemas.microsoft.com/office/powerpoint/2010/main" val="2848821147"/>
              </p:ext>
            </p:extLst>
          </p:nvPr>
        </p:nvGraphicFramePr>
        <p:xfrm>
          <a:off x="457200" y="841867"/>
          <a:ext cx="8229600" cy="1325880"/>
        </p:xfrm>
        <a:graphic>
          <a:graphicData uri="http://schemas.openxmlformats.org/drawingml/2006/table">
            <a:tbl>
              <a:tblPr firstRow="1" bandRow="1">
                <a:tableStyleId>{5C22544A-7EE6-4342-B048-85BDC9FD1C3A}</a:tableStyleId>
              </a:tblPr>
              <a:tblGrid>
                <a:gridCol w="8229600"/>
              </a:tblGrid>
              <a:tr h="1019012">
                <a:tc>
                  <a:txBody>
                    <a:bodyPr/>
                    <a:lstStyle/>
                    <a:p>
                      <a:pPr>
                        <a:lnSpc>
                          <a:spcPct val="150000"/>
                        </a:lnSpc>
                        <a:buClr>
                          <a:srgbClr val="152642"/>
                        </a:buClr>
                        <a:buSzPct val="110000"/>
                      </a:pPr>
                      <a:r>
                        <a:rPr lang="it-IT" sz="1800" b="1" dirty="0" smtClean="0">
                          <a:solidFill>
                            <a:srgbClr val="042F50"/>
                          </a:solidFill>
                          <a:latin typeface="Times New Roman" charset="0"/>
                          <a:ea typeface="Times New Roman" charset="0"/>
                          <a:cs typeface="Times New Roman" charset="0"/>
                        </a:rPr>
                        <a:t>ACCERTAMENTO NEGATIVO</a:t>
                      </a:r>
                      <a:r>
                        <a:rPr lang="it-IT" sz="1800" b="1" baseline="0" dirty="0" smtClean="0">
                          <a:solidFill>
                            <a:srgbClr val="042F50"/>
                          </a:solidFill>
                          <a:latin typeface="Times New Roman" charset="0"/>
                          <a:ea typeface="Times New Roman" charset="0"/>
                          <a:cs typeface="Times New Roman" charset="0"/>
                        </a:rPr>
                        <a:t> DELLA CONTRAFFAZIONE: RELAZIONE CON AZIONI/PROCEDURE CONCOMITANTI – </a:t>
                      </a:r>
                      <a:r>
                        <a:rPr lang="it-IT" sz="1800" b="1" baseline="0" dirty="0" smtClean="0">
                          <a:solidFill>
                            <a:srgbClr val="FF0000"/>
                          </a:solidFill>
                          <a:latin typeface="Times New Roman" charset="0"/>
                          <a:ea typeface="Times New Roman" charset="0"/>
                          <a:cs typeface="Times New Roman" charset="0"/>
                        </a:rPr>
                        <a:t>AZIONE DI CONTRAFFAZIONE SUCCESSIVA (1)</a:t>
                      </a:r>
                      <a:endParaRPr lang="it-IT" sz="1800" b="1" dirty="0">
                        <a:solidFill>
                          <a:srgbClr val="FF0000"/>
                        </a:solidFill>
                        <a:latin typeface="Times New Roman" charset="0"/>
                        <a:ea typeface="Times New Roman" charset="0"/>
                        <a:cs typeface="Times New Roman" charset="0"/>
                      </a:endParaRPr>
                    </a:p>
                  </a:txBody>
                  <a:tcPr>
                    <a:lnL w="28575" cap="flat" cmpd="sng" algn="ctr">
                      <a:solidFill>
                        <a:srgbClr val="C70021"/>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sp>
        <p:nvSpPr>
          <p:cNvPr id="6" name="Rettangolo 5"/>
          <p:cNvSpPr/>
          <p:nvPr/>
        </p:nvSpPr>
        <p:spPr>
          <a:xfrm>
            <a:off x="457200" y="2250930"/>
            <a:ext cx="8229600" cy="4967514"/>
          </a:xfrm>
          <a:prstGeom prst="rect">
            <a:avLst/>
          </a:prstGeom>
        </p:spPr>
        <p:txBody>
          <a:bodyPr wrap="square">
            <a:spAutoFit/>
          </a:bodyPr>
          <a:lstStyle/>
          <a:p>
            <a:r>
              <a:rPr lang="en-US" sz="1200" i="1" u="sng" dirty="0">
                <a:latin typeface="TimesNewRomanPSMT"/>
              </a:rPr>
              <a:t>ARTICLE </a:t>
            </a:r>
            <a:r>
              <a:rPr lang="en-US" sz="1200" i="1" u="sng" dirty="0" smtClean="0">
                <a:latin typeface="TimesNewRomanPSMT"/>
              </a:rPr>
              <a:t>33 UPCA</a:t>
            </a:r>
            <a:endParaRPr lang="en-US" sz="1200" i="1" u="sng" dirty="0">
              <a:latin typeface="TimesNewRomanPSMT"/>
            </a:endParaRPr>
          </a:p>
          <a:p>
            <a:r>
              <a:rPr lang="en-US" sz="1200" i="1" u="sng" dirty="0">
                <a:latin typeface="TimesNewRomanPSMT"/>
              </a:rPr>
              <a:t>Competence of the divisions of the Court of First </a:t>
            </a:r>
            <a:r>
              <a:rPr lang="en-US" sz="1200" i="1" u="sng" dirty="0" smtClean="0">
                <a:latin typeface="TimesNewRomanPSMT"/>
              </a:rPr>
              <a:t>Instance</a:t>
            </a:r>
            <a:endParaRPr lang="en-US" sz="1200" i="1" dirty="0" smtClean="0">
              <a:latin typeface="TimesNewRomanPSMT"/>
            </a:endParaRPr>
          </a:p>
          <a:p>
            <a:r>
              <a:rPr lang="en-US" sz="1200" i="1" dirty="0" smtClean="0">
                <a:latin typeface="TimesNewRomanPSMT"/>
              </a:rPr>
              <a:t>…</a:t>
            </a:r>
            <a:endParaRPr lang="en-US" sz="1200" i="1" dirty="0">
              <a:latin typeface="TimesNewRomanPSMT"/>
            </a:endParaRPr>
          </a:p>
          <a:p>
            <a:r>
              <a:rPr lang="en-US" sz="1200" i="1" dirty="0" smtClean="0">
                <a:latin typeface="TimesNewRomanPSMT"/>
              </a:rPr>
              <a:t>(</a:t>
            </a:r>
            <a:r>
              <a:rPr lang="en-US" sz="1200" i="1" dirty="0">
                <a:latin typeface="TimesNewRomanPSMT"/>
              </a:rPr>
              <a:t>6) An </a:t>
            </a:r>
            <a:r>
              <a:rPr lang="en-US" sz="1200" b="1" i="1" dirty="0">
                <a:latin typeface="TimesNewRomanPSMT"/>
              </a:rPr>
              <a:t>action for declaration of non-infringement</a:t>
            </a:r>
            <a:r>
              <a:rPr lang="en-US" sz="1200" i="1" dirty="0">
                <a:latin typeface="TimesNewRomanPSMT"/>
              </a:rPr>
              <a:t> as referred to in Article 32(1)(b) pending </a:t>
            </a:r>
            <a:r>
              <a:rPr lang="en-US" sz="1200" i="1" u="sng" dirty="0" smtClean="0">
                <a:latin typeface="TimesNewRomanPSMT"/>
              </a:rPr>
              <a:t>before the </a:t>
            </a:r>
            <a:r>
              <a:rPr lang="en-US" sz="1200" i="1" u="sng" dirty="0">
                <a:latin typeface="TimesNewRomanPSMT"/>
              </a:rPr>
              <a:t>central division </a:t>
            </a:r>
            <a:r>
              <a:rPr lang="en-US" sz="1200" b="1" i="1" u="sng" dirty="0">
                <a:solidFill>
                  <a:schemeClr val="accent2"/>
                </a:solidFill>
                <a:latin typeface="TimesNewRomanPSMT"/>
              </a:rPr>
              <a:t>shall be stayed </a:t>
            </a:r>
            <a:r>
              <a:rPr lang="en-US" sz="1200" i="1" dirty="0">
                <a:latin typeface="TimesNewRomanPSMT"/>
              </a:rPr>
              <a:t>once </a:t>
            </a:r>
            <a:r>
              <a:rPr lang="en-US" sz="1200" b="1" i="1" dirty="0">
                <a:latin typeface="TimesNewRomanPSMT"/>
              </a:rPr>
              <a:t>an infringement action </a:t>
            </a:r>
            <a:r>
              <a:rPr lang="en-US" sz="1200" i="1" dirty="0">
                <a:latin typeface="TimesNewRomanPSMT"/>
              </a:rPr>
              <a:t>as referred to in Article 32(1)(</a:t>
            </a:r>
            <a:r>
              <a:rPr lang="en-US" sz="1200" i="1" dirty="0" smtClean="0">
                <a:latin typeface="TimesNewRomanPSMT"/>
              </a:rPr>
              <a:t>a) between </a:t>
            </a:r>
            <a:r>
              <a:rPr lang="en-US" sz="1200" i="1" dirty="0">
                <a:latin typeface="TimesNewRomanPSMT"/>
              </a:rPr>
              <a:t>the same parties or between the holder of an exclusive </a:t>
            </a:r>
            <a:r>
              <a:rPr lang="en-US" sz="1200" i="1" dirty="0" err="1">
                <a:latin typeface="TimesNewRomanPSMT"/>
              </a:rPr>
              <a:t>licence</a:t>
            </a:r>
            <a:r>
              <a:rPr lang="en-US" sz="1200" i="1" dirty="0">
                <a:latin typeface="TimesNewRomanPSMT"/>
              </a:rPr>
              <a:t> and the party requesting </a:t>
            </a:r>
            <a:r>
              <a:rPr lang="en-US" sz="1200" i="1" dirty="0" smtClean="0">
                <a:latin typeface="TimesNewRomanPSMT"/>
              </a:rPr>
              <a:t>a declaration </a:t>
            </a:r>
            <a:r>
              <a:rPr lang="en-US" sz="1200" i="1" dirty="0">
                <a:latin typeface="TimesNewRomanPSMT"/>
              </a:rPr>
              <a:t>of non-infringement relating to the same patent is brought before a local or </a:t>
            </a:r>
            <a:r>
              <a:rPr lang="en-US" sz="1200" i="1" dirty="0" smtClean="0">
                <a:latin typeface="TimesNewRomanPSMT"/>
              </a:rPr>
              <a:t>regional division </a:t>
            </a:r>
            <a:r>
              <a:rPr lang="en-US" sz="1200" i="1" u="sng" dirty="0">
                <a:latin typeface="TimesNewRomanPSMT"/>
              </a:rPr>
              <a:t>within three months </a:t>
            </a:r>
            <a:r>
              <a:rPr lang="en-US" sz="1200" i="1" dirty="0">
                <a:latin typeface="TimesNewRomanPSMT"/>
              </a:rPr>
              <a:t>of the date on which the action was initiated before </a:t>
            </a:r>
            <a:r>
              <a:rPr lang="en-US" sz="1200" i="1" dirty="0" err="1" smtClean="0">
                <a:latin typeface="TimesNewRomanPSMT"/>
              </a:rPr>
              <a:t>th</a:t>
            </a:r>
            <a:r>
              <a:rPr lang="it-IT" sz="1200" i="1" dirty="0" smtClean="0">
                <a:latin typeface="TimesNewRomanPSMT"/>
              </a:rPr>
              <a:t>e</a:t>
            </a:r>
            <a:r>
              <a:rPr lang="it-IT" sz="1200" i="1" dirty="0">
                <a:latin typeface="TimesNewRomanPSMT"/>
              </a:rPr>
              <a:t> </a:t>
            </a:r>
            <a:r>
              <a:rPr lang="it-IT" sz="1200" i="1" dirty="0" err="1" smtClean="0">
                <a:latin typeface="TimesNewRomanPSMT"/>
              </a:rPr>
              <a:t>central</a:t>
            </a:r>
            <a:r>
              <a:rPr lang="it-IT" sz="1200" i="1" dirty="0" smtClean="0">
                <a:latin typeface="TimesNewRomanPSMT"/>
              </a:rPr>
              <a:t> </a:t>
            </a:r>
            <a:r>
              <a:rPr lang="it-IT" sz="1200" i="1" dirty="0" err="1" smtClean="0">
                <a:latin typeface="TimesNewRomanPSMT"/>
              </a:rPr>
              <a:t>division</a:t>
            </a:r>
            <a:r>
              <a:rPr lang="it-IT" sz="1200" i="1" dirty="0" smtClean="0">
                <a:latin typeface="TimesNewRomanPSMT"/>
              </a:rPr>
              <a:t>.</a:t>
            </a:r>
          </a:p>
          <a:p>
            <a:endParaRPr lang="it-IT" sz="1200" i="1" dirty="0" smtClean="0">
              <a:latin typeface="TimesNewRomanPSMT"/>
            </a:endParaRPr>
          </a:p>
          <a:p>
            <a:r>
              <a:rPr lang="en-US" sz="1200" i="1" u="sng" dirty="0">
                <a:latin typeface="TimesNewRomanPSMT"/>
              </a:rPr>
              <a:t>Rule 76 – Actions for declaration of non-infringement within Article 33(6) of the Agreement</a:t>
            </a:r>
          </a:p>
          <a:p>
            <a:r>
              <a:rPr lang="en-US" sz="1200" i="1" dirty="0" smtClean="0">
                <a:latin typeface="TimesNewRomanPSMT"/>
              </a:rPr>
              <a:t>…</a:t>
            </a:r>
            <a:endParaRPr lang="en-US" sz="1200" i="1" dirty="0">
              <a:latin typeface="TimesNewRomanPSMT"/>
            </a:endParaRPr>
          </a:p>
          <a:p>
            <a:r>
              <a:rPr lang="en-US" sz="1200" i="1" dirty="0">
                <a:latin typeface="TimesNewRomanPSMT"/>
              </a:rPr>
              <a:t>3. If the date attributed by the Registry to the </a:t>
            </a:r>
            <a:r>
              <a:rPr lang="en-US" sz="1200" b="1" i="1" dirty="0">
                <a:latin typeface="TimesNewRomanPSMT"/>
              </a:rPr>
              <a:t>action for infringement pursuant</a:t>
            </a:r>
            <a:r>
              <a:rPr lang="en-US" sz="1200" i="1" dirty="0">
                <a:latin typeface="TimesNewRomanPSMT"/>
              </a:rPr>
              <a:t> to Rule 17.1(a) </a:t>
            </a:r>
            <a:r>
              <a:rPr lang="en-US" sz="1200" i="1" u="sng" dirty="0">
                <a:latin typeface="TimesNewRomanPSMT"/>
              </a:rPr>
              <a:t>is within three months </a:t>
            </a:r>
            <a:r>
              <a:rPr lang="en-US" sz="1200" i="1" dirty="0">
                <a:latin typeface="TimesNewRomanPSMT"/>
              </a:rPr>
              <a:t>of the date attributed to the </a:t>
            </a:r>
            <a:r>
              <a:rPr lang="en-US" sz="1200" b="1" i="1" dirty="0">
                <a:latin typeface="TimesNewRomanPSMT"/>
              </a:rPr>
              <a:t>action for declaration of non-infringement </a:t>
            </a:r>
            <a:r>
              <a:rPr lang="en-US" sz="1200" i="1" dirty="0">
                <a:latin typeface="TimesNewRomanPSMT"/>
              </a:rPr>
              <a:t>the panel of the central division </a:t>
            </a:r>
            <a:r>
              <a:rPr lang="en-US" sz="1200" b="1" i="1" u="sng" dirty="0">
                <a:solidFill>
                  <a:schemeClr val="accent2"/>
                </a:solidFill>
                <a:latin typeface="TimesNewRomanPSMT"/>
              </a:rPr>
              <a:t>shall stay</a:t>
            </a:r>
            <a:r>
              <a:rPr lang="en-US" sz="1200" b="1" i="1" dirty="0">
                <a:solidFill>
                  <a:schemeClr val="accent2"/>
                </a:solidFill>
                <a:latin typeface="TimesNewRomanPSMT"/>
              </a:rPr>
              <a:t> </a:t>
            </a:r>
            <a:r>
              <a:rPr lang="en-US" sz="1200" i="1" dirty="0">
                <a:latin typeface="TimesNewRomanPSMT"/>
              </a:rPr>
              <a:t>all further proceedings in the action for a </a:t>
            </a:r>
            <a:r>
              <a:rPr lang="en-US" sz="1200" i="1" dirty="0" smtClean="0">
                <a:latin typeface="TimesNewRomanPSMT"/>
              </a:rPr>
              <a:t>declaration…</a:t>
            </a:r>
            <a:endParaRPr lang="it-IT" sz="1200" i="1" dirty="0" smtClean="0">
              <a:latin typeface="TimesNewRomanPSMT"/>
            </a:endParaRPr>
          </a:p>
          <a:p>
            <a:endParaRPr lang="it-IT" sz="1200" dirty="0">
              <a:latin typeface="TimesNewRomanPSMT"/>
            </a:endParaRPr>
          </a:p>
          <a:p>
            <a:pPr>
              <a:spcBef>
                <a:spcPct val="20000"/>
              </a:spcBef>
              <a:buClr>
                <a:srgbClr val="FFFFFF"/>
              </a:buClr>
              <a:buSzPct val="95000"/>
              <a:defRPr/>
            </a:pPr>
            <a:r>
              <a:rPr lang="it-IT" b="1" kern="0" dirty="0" smtClean="0">
                <a:solidFill>
                  <a:srgbClr val="C0504D"/>
                </a:solidFill>
                <a:latin typeface="Arial"/>
                <a:sym typeface="Wingdings" panose="05000000000000000000" pitchFamily="2" charset="2"/>
              </a:rPr>
              <a:t>Se </a:t>
            </a:r>
            <a:r>
              <a:rPr lang="it-IT" b="1" u="sng" kern="0" dirty="0" smtClean="0">
                <a:solidFill>
                  <a:srgbClr val="C0504D"/>
                </a:solidFill>
                <a:latin typeface="Arial"/>
                <a:sym typeface="Wingdings" panose="05000000000000000000" pitchFamily="2" charset="2"/>
              </a:rPr>
              <a:t>entro 3 mesi </a:t>
            </a:r>
            <a:r>
              <a:rPr lang="it-IT" b="1" kern="0" dirty="0" smtClean="0">
                <a:solidFill>
                  <a:srgbClr val="C0504D"/>
                </a:solidFill>
                <a:latin typeface="Arial"/>
                <a:sym typeface="Wingdings" panose="05000000000000000000" pitchFamily="2" charset="2"/>
              </a:rPr>
              <a:t>dall’inizio </a:t>
            </a:r>
            <a:r>
              <a:rPr lang="it-IT" b="1" kern="0" dirty="0" smtClean="0">
                <a:solidFill>
                  <a:schemeClr val="tx2"/>
                </a:solidFill>
                <a:latin typeface="Arial"/>
                <a:sym typeface="Wingdings" panose="05000000000000000000" pitchFamily="2" charset="2"/>
              </a:rPr>
              <a:t>dell’azione di non-contraffazione presso la Divisione Centrale</a:t>
            </a:r>
            <a:r>
              <a:rPr lang="it-IT" b="1" kern="0" dirty="0" smtClean="0">
                <a:solidFill>
                  <a:srgbClr val="C0504D"/>
                </a:solidFill>
                <a:latin typeface="Arial"/>
                <a:sym typeface="Wingdings" panose="05000000000000000000" pitchFamily="2" charset="2"/>
              </a:rPr>
              <a:t>, tra le stesse parti (eventualmente anche titolare di una licenza esclusiva) è promossa per lo stesso brevetto </a:t>
            </a:r>
            <a:r>
              <a:rPr lang="it-IT" b="1" kern="0" dirty="0" smtClean="0">
                <a:solidFill>
                  <a:srgbClr val="00B050"/>
                </a:solidFill>
                <a:latin typeface="Arial"/>
                <a:sym typeface="Wingdings" panose="05000000000000000000" pitchFamily="2" charset="2"/>
              </a:rPr>
              <a:t>un’azione di contraffazione presso una divisione locale/regionale</a:t>
            </a:r>
            <a:r>
              <a:rPr lang="it-IT" b="1" kern="0" dirty="0" smtClean="0">
                <a:solidFill>
                  <a:srgbClr val="C0504D"/>
                </a:solidFill>
                <a:latin typeface="Arial"/>
                <a:sym typeface="Wingdings" panose="05000000000000000000" pitchFamily="2" charset="2"/>
              </a:rPr>
              <a:t>, l’azione di non-contraffazione presso la Divisione Centrale </a:t>
            </a:r>
            <a:r>
              <a:rPr lang="it-IT" b="1" u="sng" kern="0" dirty="0" smtClean="0">
                <a:solidFill>
                  <a:srgbClr val="C0504D"/>
                </a:solidFill>
                <a:latin typeface="Arial"/>
                <a:sym typeface="Wingdings" panose="05000000000000000000" pitchFamily="2" charset="2"/>
              </a:rPr>
              <a:t>deve essere sospesa</a:t>
            </a:r>
            <a:r>
              <a:rPr lang="it-IT" b="1" kern="0" dirty="0" smtClean="0">
                <a:solidFill>
                  <a:srgbClr val="C0504D"/>
                </a:solidFill>
                <a:latin typeface="Arial"/>
                <a:sym typeface="Wingdings" panose="05000000000000000000" pitchFamily="2" charset="2"/>
              </a:rPr>
              <a:t>. </a:t>
            </a:r>
          </a:p>
          <a:p>
            <a:pPr marL="285750" indent="-285750">
              <a:spcBef>
                <a:spcPct val="20000"/>
              </a:spcBef>
              <a:buClr>
                <a:srgbClr val="FFFFFF"/>
              </a:buClr>
              <a:buSzPct val="95000"/>
              <a:buFontTx/>
              <a:buChar char="-"/>
              <a:defRPr/>
            </a:pPr>
            <a:endParaRPr lang="en-US" b="1" kern="0" dirty="0" smtClean="0">
              <a:solidFill>
                <a:srgbClr val="C0504D"/>
              </a:solidFill>
              <a:latin typeface="Arial"/>
              <a:sym typeface="Wingdings" panose="05000000000000000000" pitchFamily="2" charset="2"/>
            </a:endParaRPr>
          </a:p>
          <a:p>
            <a:pPr marL="285750" indent="-285750">
              <a:spcBef>
                <a:spcPct val="20000"/>
              </a:spcBef>
              <a:buClr>
                <a:srgbClr val="FFFFFF"/>
              </a:buClr>
              <a:buSzPct val="95000"/>
              <a:buFontTx/>
              <a:buChar char="-"/>
              <a:defRPr/>
            </a:pPr>
            <a:endParaRPr lang="it-IT" b="1" kern="0" dirty="0">
              <a:solidFill>
                <a:schemeClr val="accent2"/>
              </a:solidFill>
              <a:latin typeface="Arial"/>
            </a:endParaRPr>
          </a:p>
        </p:txBody>
      </p:sp>
    </p:spTree>
    <p:extLst>
      <p:ext uri="{BB962C8B-B14F-4D97-AF65-F5344CB8AC3E}">
        <p14:creationId xmlns:p14="http://schemas.microsoft.com/office/powerpoint/2010/main" val="6135410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1899</TotalTime>
  <Words>5150</Words>
  <Application>Microsoft Office PowerPoint</Application>
  <PresentationFormat>Presentazione su schermo (4:3)</PresentationFormat>
  <Paragraphs>385</Paragraphs>
  <Slides>30</Slides>
  <Notes>3</Notes>
  <HiddenSlides>0</HiddenSlides>
  <MMClips>0</MMClips>
  <ScaleCrop>false</ScaleCrop>
  <HeadingPairs>
    <vt:vector size="4" baseType="variant">
      <vt:variant>
        <vt:lpstr>Tema</vt:lpstr>
      </vt:variant>
      <vt:variant>
        <vt:i4>2</vt:i4>
      </vt:variant>
      <vt:variant>
        <vt:lpstr>Titoli diapositive</vt:lpstr>
      </vt:variant>
      <vt:variant>
        <vt:i4>30</vt:i4>
      </vt:variant>
    </vt:vector>
  </HeadingPairs>
  <TitlesOfParts>
    <vt:vector size="32" baseType="lpstr">
      <vt:lpstr>Tema di Office</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SONIA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t-imm-10 sonia</dc:creator>
  <cp:lastModifiedBy>Luca Fiorentino</cp:lastModifiedBy>
  <cp:revision>202</cp:revision>
  <dcterms:created xsi:type="dcterms:W3CDTF">2014-05-07T11:04:22Z</dcterms:created>
  <dcterms:modified xsi:type="dcterms:W3CDTF">2016-06-17T09:43:40Z</dcterms:modified>
</cp:coreProperties>
</file>