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74" r:id="rId5"/>
    <p:sldId id="270" r:id="rId6"/>
    <p:sldId id="277" r:id="rId7"/>
    <p:sldId id="276" r:id="rId8"/>
    <p:sldId id="275" r:id="rId9"/>
    <p:sldId id="271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 autoAdjust="0"/>
  </p:normalViewPr>
  <p:slideViewPr>
    <p:cSldViewPr snapToGrid="0" showGuides="1">
      <p:cViewPr varScale="1">
        <p:scale>
          <a:sx n="42" d="100"/>
          <a:sy n="42" d="100"/>
        </p:scale>
        <p:origin x="-14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it-IT"/>
              <a:t>17/01/2015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it-IT"/>
              <a:t>17/01/2015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sz="1200" b="1" i="1">
                <a:latin typeface="Arial"/>
                <a:ea typeface="+mn-ea"/>
                <a:cs typeface="Arial"/>
              </a:rPr>
              <a:t>NOTA:</a:t>
            </a:r>
          </a:p>
          <a:p>
            <a:pPr algn="l" defTabSz="914400">
              <a:buNone/>
            </a:pPr>
            <a:r>
              <a:rPr sz="1200" b="0" i="1">
                <a:latin typeface="Arial"/>
                <a:ea typeface="+mn-ea"/>
                <a:cs typeface="Arial"/>
              </a:rPr>
              <a:t>Per modificare l'immagine su questa diapositiva, selezionarla ed eliminarla. Fare quindi clic sull'icona delle Immagini nel segnaposto per inserire l'immagine personale.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t-IT"/>
              <a:t>17/01/2015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it-IT"/>
              <a:pPr/>
              <a:t>17/01/2015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‹N›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r>
              <a:rPr lang="it-IT" sz="3600" noProof="1" smtClean="0"/>
              <a:t>L’ambush Marketing come pratica comunicativa</a:t>
            </a:r>
            <a:endParaRPr lang="it-IT" sz="3600" noProof="1"/>
          </a:p>
        </p:txBody>
      </p:sp>
      <p:sp>
        <p:nvSpPr>
          <p:cNvPr id="7" name="Sottotitolo 6"/>
          <p:cNvSpPr>
            <a:spLocks noGrp="1"/>
          </p:cNvSpPr>
          <p:nvPr>
            <p:ph idx="1"/>
          </p:nvPr>
        </p:nvSpPr>
        <p:spPr>
          <a:xfrm>
            <a:off x="1104900" y="4216238"/>
            <a:ext cx="5734050" cy="1251112"/>
          </a:xfrm>
        </p:spPr>
        <p:txBody>
          <a:bodyPr>
            <a:noAutofit/>
          </a:bodyPr>
          <a:lstStyle/>
          <a:p>
            <a:r>
              <a:rPr lang="it-IT" sz="2000" noProof="1" smtClean="0"/>
              <a:t>Fausto Colombo</a:t>
            </a:r>
          </a:p>
          <a:p>
            <a:r>
              <a:rPr lang="it-IT" sz="2000" noProof="1" smtClean="0"/>
              <a:t>Dipartimento di Scienze della Comunicazione e dello Spettacolo</a:t>
            </a:r>
          </a:p>
          <a:p>
            <a:r>
              <a:rPr lang="it-IT" sz="2000" noProof="1" smtClean="0"/>
              <a:t>Università Cattolica del Sacro Cuore di Milano</a:t>
            </a:r>
            <a:endParaRPr lang="it-IT" sz="2000" noProof="1"/>
          </a:p>
        </p:txBody>
      </p:sp>
      <p:pic>
        <p:nvPicPr>
          <p:cNvPr id="9" name="Segnaposto immagine 8" descr="Ambush-1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r="8766"/>
          <a:stretch>
            <a:fillRect/>
          </a:stretch>
        </p:blipFill>
        <p:spPr>
          <a:xfrm>
            <a:off x="6804686" y="1328297"/>
            <a:ext cx="5210937" cy="4208604"/>
          </a:xfr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068945" y="2046374"/>
            <a:ext cx="5203096" cy="26461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409404" y="2310990"/>
            <a:ext cx="2381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MEDIATIZZATO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1170" y="1728833"/>
            <a:ext cx="1657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SPAZIO FISICO E VIRTUALE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22466" y="4739075"/>
            <a:ext cx="165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TEMPO DILATATO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083371" y="3245973"/>
            <a:ext cx="220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AUDIENCES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4209051" y="3204320"/>
            <a:ext cx="2775443" cy="97663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4744519" y="3510590"/>
            <a:ext cx="164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rituale</a:t>
            </a:r>
            <a:endParaRPr lang="it-IT" dirty="0"/>
          </a:p>
        </p:txBody>
      </p:sp>
      <p:sp>
        <p:nvSpPr>
          <p:cNvPr id="3" name="Freccia circolare a destra 2"/>
          <p:cNvSpPr/>
          <p:nvPr/>
        </p:nvSpPr>
        <p:spPr>
          <a:xfrm>
            <a:off x="3703899" y="3069561"/>
            <a:ext cx="388027" cy="688006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/>
          <p:cNvSpPr/>
          <p:nvPr/>
        </p:nvSpPr>
        <p:spPr>
          <a:xfrm flipV="1">
            <a:off x="7125597" y="2981349"/>
            <a:ext cx="405666" cy="776217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L’evento mediatizzato o media </a:t>
            </a:r>
            <a:r>
              <a:rPr lang="it-IT" dirty="0" err="1"/>
              <a:t>event</a:t>
            </a:r>
            <a:r>
              <a:rPr lang="it-IT" dirty="0"/>
              <a:t> (Katz-</a:t>
            </a:r>
            <a:r>
              <a:rPr lang="it-IT" dirty="0" err="1"/>
              <a:t>Dayan</a:t>
            </a:r>
            <a:r>
              <a:rPr lang="it-IT" dirty="0"/>
              <a:t>) fa dell’evento un oggetto comunicativo per il pubblico dei media</a:t>
            </a:r>
            <a:br>
              <a:rPr lang="it-IT" dirty="0"/>
            </a:br>
            <a:endParaRPr lang="it-IT" dirty="0"/>
          </a:p>
        </p:txBody>
      </p:sp>
      <p:sp>
        <p:nvSpPr>
          <p:cNvPr id="12" name="Segnaposto testo verticale 1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89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068945" y="2046374"/>
            <a:ext cx="5203096" cy="26461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409403" y="2346273"/>
            <a:ext cx="2381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SPONSORIZZATO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1170" y="1728833"/>
            <a:ext cx="204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SPAZI SOCIALI E COMMERCIALI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22466" y="4739075"/>
            <a:ext cx="235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TEMPO ESPANSO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083371" y="3245973"/>
            <a:ext cx="220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TARGETS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4209051" y="3204320"/>
            <a:ext cx="2775443" cy="97663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4303578" y="3510591"/>
            <a:ext cx="252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mediatizzato</a:t>
            </a:r>
            <a:endParaRPr lang="it-IT" dirty="0"/>
          </a:p>
        </p:txBody>
      </p:sp>
      <p:sp>
        <p:nvSpPr>
          <p:cNvPr id="10" name="Freccia circolare a destra 9"/>
          <p:cNvSpPr/>
          <p:nvPr/>
        </p:nvSpPr>
        <p:spPr>
          <a:xfrm>
            <a:off x="3703899" y="2910792"/>
            <a:ext cx="388027" cy="688006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circolare a sinistra 10"/>
          <p:cNvSpPr/>
          <p:nvPr/>
        </p:nvSpPr>
        <p:spPr>
          <a:xfrm flipV="1">
            <a:off x="7125597" y="2893144"/>
            <a:ext cx="405666" cy="776217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1405657"/>
          </a:xfrm>
        </p:spPr>
        <p:txBody>
          <a:bodyPr>
            <a:normAutofit fontScale="90000"/>
          </a:bodyPr>
          <a:lstStyle/>
          <a:p>
            <a:r>
              <a:rPr lang="it-IT" dirty="0"/>
              <a:t>La sponsorizzazione si inserisce nella </a:t>
            </a:r>
            <a:r>
              <a:rPr lang="it-IT" dirty="0" err="1"/>
              <a:t>mediatizzazione</a:t>
            </a:r>
            <a:r>
              <a:rPr lang="it-IT" dirty="0"/>
              <a:t> come forma comunicativa usando il contesto come veicolo di nuove forme comunicative (soggetto, le companies)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282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6790481" y="1605337"/>
            <a:ext cx="3756812" cy="169355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532867" y="4198591"/>
            <a:ext cx="2381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AMBUSH MARKETING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999006" y="1651891"/>
            <a:ext cx="3756812" cy="169355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975413" y="2169857"/>
            <a:ext cx="1904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MEDIATIZZATO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13109" y="2092921"/>
            <a:ext cx="226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SPONSORIZZATO</a:t>
            </a:r>
            <a:endParaRPr lang="it-IT" dirty="0"/>
          </a:p>
        </p:txBody>
      </p:sp>
      <p:sp>
        <p:nvSpPr>
          <p:cNvPr id="23" name="Cornice 22"/>
          <p:cNvSpPr/>
          <p:nvPr/>
        </p:nvSpPr>
        <p:spPr>
          <a:xfrm>
            <a:off x="758417" y="1305446"/>
            <a:ext cx="10088715" cy="555255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Freccia su 24"/>
          <p:cNvSpPr/>
          <p:nvPr/>
        </p:nvSpPr>
        <p:spPr>
          <a:xfrm>
            <a:off x="5291284" y="5451118"/>
            <a:ext cx="599679" cy="97026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3915551" y="4939523"/>
            <a:ext cx="342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IL RUOLO DEI SOCIAL MEDIA</a:t>
            </a:r>
            <a:endParaRPr lang="it-IT" i="1" dirty="0"/>
          </a:p>
        </p:txBody>
      </p:sp>
      <p:sp>
        <p:nvSpPr>
          <p:cNvPr id="27" name="Freccia su 26"/>
          <p:cNvSpPr/>
          <p:nvPr/>
        </p:nvSpPr>
        <p:spPr>
          <a:xfrm rot="19174726">
            <a:off x="3809724" y="3492944"/>
            <a:ext cx="811331" cy="9879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su 27"/>
          <p:cNvSpPr/>
          <p:nvPr/>
        </p:nvSpPr>
        <p:spPr>
          <a:xfrm rot="13443889">
            <a:off x="6995793" y="3486573"/>
            <a:ext cx="811331" cy="9879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76200"/>
            <a:ext cx="12192000" cy="1096962"/>
          </a:xfrm>
        </p:spPr>
        <p:txBody>
          <a:bodyPr>
            <a:normAutofit fontScale="90000"/>
          </a:bodyPr>
          <a:lstStyle/>
          <a:p>
            <a:r>
              <a:rPr lang="it-IT" dirty="0"/>
              <a:t>L’</a:t>
            </a:r>
            <a:r>
              <a:rPr lang="it-IT" dirty="0" err="1"/>
              <a:t>ambush</a:t>
            </a:r>
            <a:r>
              <a:rPr lang="it-IT" dirty="0"/>
              <a:t> marketing usa come veicolo l’evento mediatizzato in quanto già disposto alla sponsorizzazione, senza tuttavia sponsorizzarlo. La sponsorizzazione contrattualizzata viene incorporata nel veicolo (soggetto, gli </a:t>
            </a:r>
            <a:r>
              <a:rPr lang="it-IT" dirty="0" err="1"/>
              <a:t>ambush</a:t>
            </a:r>
            <a:r>
              <a:rPr lang="it-IT" dirty="0"/>
              <a:t> </a:t>
            </a:r>
            <a:r>
              <a:rPr lang="it-IT" dirty="0" err="1" smtClean="0"/>
              <a:t>mkt</a:t>
            </a:r>
            <a:r>
              <a:rPr lang="it-IT" dirty="0" smtClean="0"/>
              <a:t> </a:t>
            </a:r>
            <a:r>
              <a:rPr lang="it-IT" dirty="0" err="1" smtClean="0"/>
              <a:t>strategists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10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1693210" y="811493"/>
            <a:ext cx="8607155" cy="50277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2363425" y="2505040"/>
            <a:ext cx="3386421" cy="169355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786743" y="2981360"/>
            <a:ext cx="2539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SPONSORIZZATO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896314" y="2716733"/>
            <a:ext cx="20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ESPERIENZA SOCIALMENTE MEDIATA DELL’EVENTO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259747" y="5592246"/>
            <a:ext cx="2381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AMBUSH MARKETING</a:t>
            </a:r>
            <a:endParaRPr lang="it-IT" dirty="0"/>
          </a:p>
        </p:txBody>
      </p:sp>
      <p:sp>
        <p:nvSpPr>
          <p:cNvPr id="16" name="Freccia su 15"/>
          <p:cNvSpPr/>
          <p:nvPr/>
        </p:nvSpPr>
        <p:spPr>
          <a:xfrm rot="18747118">
            <a:off x="8927424" y="4122235"/>
            <a:ext cx="599679" cy="161902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08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Grazie dell’attenzione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</a:t>
            </a:r>
            <a:r>
              <a:rPr lang="it-IT" sz="2800" smtClean="0"/>
              <a:t>austo.colombo</a:t>
            </a:r>
            <a:r>
              <a:rPr lang="it-IT" sz="2800" dirty="0" err="1" smtClean="0"/>
              <a:t>@unicatt.it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2659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it-IT" noProof="1" smtClean="0"/>
              <a:t>Ambush Marketing: una pratica comunicativa</a:t>
            </a:r>
            <a:endParaRPr lang="it-IT" noProof="1"/>
          </a:p>
        </p:txBody>
      </p:sp>
      <p:sp>
        <p:nvSpPr>
          <p:cNvPr id="14" name="Segnaposto contenuto  13"/>
          <p:cNvSpPr>
            <a:spLocks noGrp="1"/>
          </p:cNvSpPr>
          <p:nvPr>
            <p:ph idx="1"/>
          </p:nvPr>
        </p:nvSpPr>
        <p:spPr>
          <a:xfrm>
            <a:off x="1104900" y="1600200"/>
            <a:ext cx="10024434" cy="4979952"/>
          </a:xfrm>
        </p:spPr>
        <p:txBody>
          <a:bodyPr>
            <a:no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Attività </a:t>
            </a:r>
            <a:r>
              <a:rPr lang="it-IT" sz="2400" dirty="0"/>
              <a:t>svolta da un brand per avere un ritorno commerciale da un evento non sponsorizzato dal brand </a:t>
            </a:r>
            <a:r>
              <a:rPr lang="it-IT" sz="2400" dirty="0" smtClean="0"/>
              <a:t>stesso (</a:t>
            </a:r>
            <a:r>
              <a:rPr lang="it-IT" sz="2400" dirty="0" err="1" smtClean="0"/>
              <a:t>Skildum</a:t>
            </a:r>
            <a:r>
              <a:rPr lang="it-IT" sz="2400" dirty="0" err="1"/>
              <a:t>-</a:t>
            </a:r>
            <a:r>
              <a:rPr lang="it-IT" sz="2400" dirty="0" err="1" smtClean="0"/>
              <a:t>Reid</a:t>
            </a:r>
            <a:r>
              <a:rPr lang="it-IT" sz="2400" dirty="0" smtClean="0"/>
              <a:t>)</a:t>
            </a:r>
          </a:p>
          <a:p>
            <a:endParaRPr lang="it-IT" sz="2400" dirty="0"/>
          </a:p>
          <a:p>
            <a:r>
              <a:rPr lang="it-IT" sz="2400" dirty="0" smtClean="0"/>
              <a:t>Stesso </a:t>
            </a:r>
            <a:r>
              <a:rPr lang="it-IT" sz="2400" dirty="0"/>
              <a:t>meccanismo comunicativo della </a:t>
            </a:r>
            <a:r>
              <a:rPr lang="it-IT" sz="2400" dirty="0" err="1"/>
              <a:t>sponsorship</a:t>
            </a:r>
            <a:r>
              <a:rPr lang="it-IT" sz="2400" dirty="0"/>
              <a:t>, ma senza il pagamento. Usato soprattutto </a:t>
            </a:r>
            <a:r>
              <a:rPr lang="it-IT" sz="2400" dirty="0" smtClean="0"/>
              <a:t>da chi non ha </a:t>
            </a:r>
            <a:r>
              <a:rPr lang="it-IT" sz="2400" dirty="0"/>
              <a:t>accesso alla </a:t>
            </a:r>
            <a:r>
              <a:rPr lang="it-IT" sz="2400" dirty="0" err="1" smtClean="0"/>
              <a:t>sponsorship</a:t>
            </a: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it-IT" noProof="1" smtClean="0"/>
              <a:t>Ambush Marketing: una pratica comunicativa (2)</a:t>
            </a:r>
            <a:endParaRPr lang="it-IT" noProof="1"/>
          </a:p>
        </p:txBody>
      </p:sp>
      <p:sp>
        <p:nvSpPr>
          <p:cNvPr id="14" name="Segnaposto contenuto  13"/>
          <p:cNvSpPr>
            <a:spLocks noGrp="1"/>
          </p:cNvSpPr>
          <p:nvPr>
            <p:ph idx="1"/>
          </p:nvPr>
        </p:nvSpPr>
        <p:spPr>
          <a:xfrm>
            <a:off x="1104900" y="1600200"/>
            <a:ext cx="10024434" cy="4979952"/>
          </a:xfrm>
        </p:spPr>
        <p:txBody>
          <a:bodyPr>
            <a:noAutofit/>
          </a:bodyPr>
          <a:lstStyle/>
          <a:p>
            <a:r>
              <a:rPr lang="it-IT" sz="2400" dirty="0" smtClean="0"/>
              <a:t>Controversa, </a:t>
            </a:r>
            <a:r>
              <a:rPr lang="it-IT" sz="2400" dirty="0"/>
              <a:t>ma </a:t>
            </a:r>
            <a:r>
              <a:rPr lang="it-IT" sz="2400" dirty="0" smtClean="0"/>
              <a:t>considerata </a:t>
            </a:r>
            <a:r>
              <a:rPr lang="it-IT" sz="2400" dirty="0"/>
              <a:t>da molti uomini di marketing come una opzione fra le </a:t>
            </a:r>
            <a:r>
              <a:rPr lang="it-IT" sz="2400" dirty="0" smtClean="0"/>
              <a:t>altre:</a:t>
            </a:r>
          </a:p>
          <a:p>
            <a:endParaRPr lang="it-IT" sz="2400" dirty="0" smtClean="0"/>
          </a:p>
          <a:p>
            <a:r>
              <a:rPr lang="it-IT" sz="2400" dirty="0"/>
              <a:t>V</a:t>
            </a:r>
            <a:r>
              <a:rPr lang="it-IT" sz="2400" dirty="0" smtClean="0"/>
              <a:t>antaggi</a:t>
            </a:r>
            <a:r>
              <a:rPr lang="it-IT" sz="2400" dirty="0"/>
              <a:t>: niente </a:t>
            </a:r>
            <a:r>
              <a:rPr lang="it-IT" sz="2400" dirty="0" err="1" smtClean="0"/>
              <a:t>partneship</a:t>
            </a:r>
            <a:r>
              <a:rPr lang="it-IT" sz="2400" dirty="0" smtClean="0"/>
              <a:t> </a:t>
            </a:r>
            <a:r>
              <a:rPr lang="it-IT" sz="2400" dirty="0"/>
              <a:t>da gestire, niente approvazioni da chiedere, nessuna gerarchia fra </a:t>
            </a:r>
            <a:r>
              <a:rPr lang="it-IT" sz="2400" dirty="0" smtClean="0"/>
              <a:t>sponsor, nessuna particolare implicazione negativa per i consumatori</a:t>
            </a:r>
            <a:endParaRPr lang="it-IT" sz="2400" dirty="0"/>
          </a:p>
          <a:p>
            <a:r>
              <a:rPr lang="it-IT" sz="2400" dirty="0" smtClean="0"/>
              <a:t>Rischi: violare </a:t>
            </a:r>
            <a:r>
              <a:rPr lang="it-IT" sz="2400" dirty="0"/>
              <a:t>le norme sulla proprietà intellettuale, o altre regole o contratti relativi a un evento. </a:t>
            </a:r>
          </a:p>
          <a:p>
            <a:pPr marL="0" indent="0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38977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</a:t>
            </a:r>
            <a:r>
              <a:rPr lang="it-IT" dirty="0" err="1" smtClean="0"/>
              <a:t>ambush</a:t>
            </a:r>
            <a:r>
              <a:rPr lang="it-IT" dirty="0" smtClean="0"/>
              <a:t> marketing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900" y="2164712"/>
            <a:ext cx="9982200" cy="318055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Cosmetico </a:t>
            </a:r>
            <a:r>
              <a:rPr lang="it-IT" sz="2400" dirty="0"/>
              <a:t>(non strategico, punta sull’esibizione del brand, un’esposizione laterale, non centrale, una </a:t>
            </a:r>
            <a:r>
              <a:rPr lang="it-IT" sz="2400" dirty="0" err="1"/>
              <a:t>publicity</a:t>
            </a:r>
            <a:r>
              <a:rPr lang="it-IT" sz="2400" dirty="0"/>
              <a:t> grazie al media </a:t>
            </a:r>
            <a:r>
              <a:rPr lang="it-IT" sz="2400" dirty="0" err="1"/>
              <a:t>coverage</a:t>
            </a:r>
            <a:r>
              <a:rPr lang="it-IT" sz="2400" dirty="0"/>
              <a:t> dell’evento</a:t>
            </a:r>
            <a:r>
              <a:rPr lang="it-IT" sz="2400" dirty="0" smtClean="0"/>
              <a:t>): </a:t>
            </a:r>
            <a:r>
              <a:rPr lang="it-IT" sz="2400" dirty="0"/>
              <a:t>Fiat</a:t>
            </a:r>
            <a:r>
              <a:rPr lang="it-IT" sz="2400" dirty="0" smtClean="0"/>
              <a:t>/Volkswagen </a:t>
            </a:r>
            <a:r>
              <a:rPr lang="it-IT" sz="2400" dirty="0"/>
              <a:t>in Svezia via Google Street. 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/>
              <a:t>D</a:t>
            </a:r>
            <a:r>
              <a:rPr lang="it-IT" sz="2400" dirty="0" smtClean="0"/>
              <a:t>i </a:t>
            </a:r>
            <a:r>
              <a:rPr lang="it-IT" sz="2400" dirty="0"/>
              <a:t>p</a:t>
            </a:r>
            <a:r>
              <a:rPr lang="it-IT" sz="2400" dirty="0" smtClean="0"/>
              <a:t>rossimità (contiguo </a:t>
            </a:r>
            <a:r>
              <a:rPr lang="it-IT" sz="2400" dirty="0"/>
              <a:t>ma non centrale nell’evento: cioè legato </a:t>
            </a:r>
            <a:r>
              <a:rPr lang="it-IT" sz="2400" dirty="0" smtClean="0"/>
              <a:t>all’intorno): 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754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Ambush</a:t>
            </a:r>
            <a:r>
              <a:rPr lang="it-IT" dirty="0" smtClean="0"/>
              <a:t> Marketing di Prossimità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670" y="1453475"/>
            <a:ext cx="7344090" cy="514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8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</a:t>
            </a:r>
            <a:r>
              <a:rPr lang="it-IT" dirty="0" err="1" smtClean="0"/>
              <a:t>ambush</a:t>
            </a:r>
            <a:r>
              <a:rPr lang="it-IT" dirty="0" smtClean="0"/>
              <a:t> marketing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Media </a:t>
            </a:r>
            <a:r>
              <a:rPr lang="it-IT" sz="2400" dirty="0" err="1" smtClean="0"/>
              <a:t>ambush</a:t>
            </a:r>
            <a:r>
              <a:rPr lang="it-IT" sz="2400" dirty="0"/>
              <a:t>: </a:t>
            </a:r>
            <a:r>
              <a:rPr lang="it-IT" sz="2400" dirty="0" smtClean="0"/>
              <a:t>(consiste nel comprare </a:t>
            </a:r>
            <a:r>
              <a:rPr lang="it-IT" sz="2400" dirty="0"/>
              <a:t>spazi durante la copertura di un evento sponsorizzato da altri): </a:t>
            </a:r>
            <a:r>
              <a:rPr lang="it-IT" sz="2400" dirty="0" smtClean="0"/>
              <a:t>durante </a:t>
            </a:r>
            <a:r>
              <a:rPr lang="it-IT" sz="2400" dirty="0"/>
              <a:t>l’US Open, Stella Artois piazza cartelloni sulla strada che porta al Tennis Center (lo sponsor ufficiale è</a:t>
            </a:r>
            <a:r>
              <a:rPr lang="it-IT" sz="2400" dirty="0" smtClean="0"/>
              <a:t> </a:t>
            </a:r>
            <a:r>
              <a:rPr lang="it-IT" sz="2400" dirty="0"/>
              <a:t>Heineken</a:t>
            </a:r>
            <a:r>
              <a:rPr lang="it-IT" sz="2400" dirty="0" smtClean="0"/>
              <a:t>)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Strategic </a:t>
            </a:r>
            <a:r>
              <a:rPr lang="it-IT" sz="2400" dirty="0" err="1" smtClean="0"/>
              <a:t>Ambush</a:t>
            </a:r>
            <a:r>
              <a:rPr lang="it-IT" sz="2400" dirty="0" smtClean="0"/>
              <a:t>, su cui ci concentriamo qui: Nike </a:t>
            </a:r>
            <a:r>
              <a:rPr lang="it-IT" sz="2400" dirty="0"/>
              <a:t>contro Adidas ai Mondiali di calcio del 2010.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251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casi celebri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Mondiali di calcio 2010: South </a:t>
            </a:r>
            <a:r>
              <a:rPr lang="it-IT" sz="2400" dirty="0" err="1"/>
              <a:t>African</a:t>
            </a:r>
            <a:r>
              <a:rPr lang="it-IT" sz="2400" dirty="0"/>
              <a:t> </a:t>
            </a:r>
            <a:r>
              <a:rPr lang="it-IT" sz="2400" dirty="0" smtClean="0"/>
              <a:t>Airlines (da “</a:t>
            </a:r>
            <a:r>
              <a:rPr lang="it-IT" sz="2400" dirty="0" err="1" smtClean="0"/>
              <a:t>Unofficial</a:t>
            </a:r>
            <a:r>
              <a:rPr lang="it-IT" sz="2400" dirty="0" smtClean="0"/>
              <a:t> sponsor” a </a:t>
            </a:r>
            <a:r>
              <a:rPr lang="it-IT" sz="2400" dirty="0" err="1" smtClean="0"/>
              <a:t>Sepp</a:t>
            </a:r>
            <a:r>
              <a:rPr lang="it-IT" sz="2400" dirty="0" smtClean="0"/>
              <a:t> Blatter)</a:t>
            </a:r>
          </a:p>
          <a:p>
            <a:endParaRPr lang="it-IT" sz="2400" dirty="0"/>
          </a:p>
          <a:p>
            <a:r>
              <a:rPr lang="it-IT" sz="2400" dirty="0" smtClean="0"/>
              <a:t>Olimpiadi 2012, cuffie “</a:t>
            </a:r>
            <a:r>
              <a:rPr lang="it-IT" sz="2400" dirty="0" err="1" smtClean="0"/>
              <a:t>Beats</a:t>
            </a:r>
            <a:r>
              <a:rPr lang="it-IT" sz="2400" dirty="0" smtClean="0"/>
              <a:t> </a:t>
            </a:r>
            <a:r>
              <a:rPr lang="it-IT" sz="2400" dirty="0"/>
              <a:t>By Dr </a:t>
            </a:r>
            <a:r>
              <a:rPr lang="it-IT" sz="2400" dirty="0" err="1"/>
              <a:t>Dre</a:t>
            </a:r>
            <a:r>
              <a:rPr lang="it-IT" sz="2400" dirty="0" smtClean="0"/>
              <a:t>”</a:t>
            </a:r>
          </a:p>
          <a:p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0367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comunicativa dell’</a:t>
            </a:r>
            <a:r>
              <a:rPr lang="it-IT" dirty="0" err="1" smtClean="0"/>
              <a:t>ambush</a:t>
            </a:r>
            <a:r>
              <a:rPr lang="it-IT" dirty="0" smtClean="0"/>
              <a:t> marketing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800" cap="all" dirty="0" smtClean="0"/>
              <a:t>La struttura comunicativa dell’AB si fonda sulla natura comunicativa dell’evento, nelle sue varie forme storiche: </a:t>
            </a:r>
            <a:r>
              <a:rPr lang="it-IT" sz="2800" cap="all" dirty="0" err="1" smtClean="0"/>
              <a:t>premediatiche</a:t>
            </a:r>
            <a:r>
              <a:rPr lang="it-IT" sz="2800" cap="all" dirty="0" smtClean="0"/>
              <a:t>, mediatiche, </a:t>
            </a:r>
            <a:r>
              <a:rPr lang="it-IT" sz="2800" cap="all" dirty="0" err="1" smtClean="0"/>
              <a:t>postmediatiche</a:t>
            </a:r>
            <a:endParaRPr lang="it-IT" sz="2800" cap="all" dirty="0"/>
          </a:p>
        </p:txBody>
      </p:sp>
    </p:spTree>
    <p:extLst>
      <p:ext uri="{BB962C8B-B14F-4D97-AF65-F5344CB8AC3E}">
        <p14:creationId xmlns:p14="http://schemas.microsoft.com/office/powerpoint/2010/main" val="6763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068945" y="2046374"/>
            <a:ext cx="5203096" cy="26461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427041" y="3175407"/>
            <a:ext cx="238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EVENTO RITUALE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1170" y="1728833"/>
            <a:ext cx="241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SPAZIO FISICO (LIMITATO)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22466" y="4739075"/>
            <a:ext cx="1657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TEMPO RITUALE (PUNTUALE)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083371" y="3245973"/>
            <a:ext cx="27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PUBBLICO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L’evento per definizione si costruisce un pubblico, è definito dal pubblico (soggetto: gli attori)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86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dello Presentazione Fausto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cademicLiterature_16x9_TP103431361" id="{E42F603A-3EB0-4F1C-AFA9-C197F9B3C782}" vid="{07E8A2DE-5CF4-4492-8A7B-83D4B23C14F3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Modello Presentazione Fausto.potx</Template>
  <TotalTime>0</TotalTime>
  <Words>459</Words>
  <Application>Microsoft Office PowerPoint</Application>
  <PresentationFormat>Personalizzato</PresentationFormat>
  <Paragraphs>62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Modello Presentazione Fausto</vt:lpstr>
      <vt:lpstr>L’ambush Marketing come pratica comunicativa</vt:lpstr>
      <vt:lpstr>Presentazione standard di PowerPoint</vt:lpstr>
      <vt:lpstr>Presentazione standard di PowerPoint</vt:lpstr>
      <vt:lpstr>Tipi di ambush marketing</vt:lpstr>
      <vt:lpstr>Ambush Marketing di Prossimità</vt:lpstr>
      <vt:lpstr>Tipi di ambush marketing</vt:lpstr>
      <vt:lpstr>Altri casi celebri</vt:lpstr>
      <vt:lpstr>Struttura comunicativa dell’ambush marketing</vt:lpstr>
      <vt:lpstr>L’evento per definizione si costruisce un pubblico, è definito dal pubblico (soggetto: gli attori) </vt:lpstr>
      <vt:lpstr>L’evento mediatizzato o media event (Katz-Dayan) fa dell’evento un oggetto comunicativo per il pubblico dei media </vt:lpstr>
      <vt:lpstr>La sponsorizzazione si inserisce nella mediatizzazione come forma comunicativa usando il contesto come veicolo di nuove forme comunicative (soggetto, le companies) </vt:lpstr>
      <vt:lpstr>L’ambush marketing usa come veicolo l’evento mediatizzato in quanto già disposto alla sponsorizzazione, senza tuttavia sponsorizzarlo. La sponsorizzazione contrattualizzata viene incorporata nel veicolo (soggetto, gli ambush mkt strategists)</vt:lpstr>
      <vt:lpstr>Presentazione standard di PowerPoint</vt:lpstr>
      <vt:lpstr>Grazie dell’attenzione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2015-01-17T08:38:10Z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